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15"/>
  </p:notesMasterIdLst>
  <p:sldIdLst>
    <p:sldId id="264" r:id="rId2"/>
    <p:sldId id="270" r:id="rId3"/>
    <p:sldId id="258" r:id="rId4"/>
    <p:sldId id="266" r:id="rId5"/>
    <p:sldId id="259" r:id="rId6"/>
    <p:sldId id="267" r:id="rId7"/>
    <p:sldId id="271" r:id="rId8"/>
    <p:sldId id="272" r:id="rId9"/>
    <p:sldId id="268" r:id="rId10"/>
    <p:sldId id="261" r:id="rId11"/>
    <p:sldId id="269"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kiran" initials="sk" lastIdx="1" clrIdx="0">
    <p:extLst>
      <p:ext uri="{19B8F6BF-5375-455C-9EA6-DF929625EA0E}">
        <p15:presenceInfo xmlns:p15="http://schemas.microsoft.com/office/powerpoint/2012/main" userId="fcf518c53572f7e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85F793-981E-4010-B651-6326B5952259}" type="datetimeFigureOut">
              <a:rPr lang="en-IN" smtClean="0"/>
              <a:t>17-11-2022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DEF730-332C-4E46-8211-4255FBBA90F2}" type="slidenum">
              <a:rPr lang="en-IN" smtClean="0"/>
              <a:t>‹#›</a:t>
            </a:fld>
            <a:endParaRPr lang="en-IN"/>
          </a:p>
        </p:txBody>
      </p:sp>
    </p:spTree>
    <p:extLst>
      <p:ext uri="{BB962C8B-B14F-4D97-AF65-F5344CB8AC3E}">
        <p14:creationId xmlns:p14="http://schemas.microsoft.com/office/powerpoint/2010/main" val="3097765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36872352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849D83-F5BF-4277-B1BE-FBC51B47575F}"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22135750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7294418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569189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22180804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21783263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36673658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12064866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14730546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28712262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30027034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849D83-F5BF-4277-B1BE-FBC51B47575F}"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9193759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849D83-F5BF-4277-B1BE-FBC51B47575F}" type="datetimeFigureOut">
              <a:rPr lang="en-IN" smtClean="0"/>
              <a:t>17-11-2022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42384061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20817092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29272630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0849D83-F5BF-4277-B1BE-FBC51B47575F}" type="datetimeFigureOut">
              <a:rPr lang="en-IN" smtClean="0"/>
              <a:t>17-11-2022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38316311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849D83-F5BF-4277-B1BE-FBC51B47575F}" type="datetimeFigureOut">
              <a:rPr lang="en-IN" smtClean="0"/>
              <a:t>17-11-2022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02F628-CFA8-479E-B805-D9515FB6F2C9}" type="slidenum">
              <a:rPr lang="en-IN" smtClean="0"/>
              <a:t>‹#›</a:t>
            </a:fld>
            <a:endParaRPr lang="en-IN"/>
          </a:p>
        </p:txBody>
      </p:sp>
    </p:spTree>
    <p:extLst>
      <p:ext uri="{BB962C8B-B14F-4D97-AF65-F5344CB8AC3E}">
        <p14:creationId xmlns:p14="http://schemas.microsoft.com/office/powerpoint/2010/main" val="13215817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0849D83-F5BF-4277-B1BE-FBC51B47575F}" type="datetimeFigureOut">
              <a:rPr lang="en-IN" smtClean="0"/>
              <a:t>17-11-2022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002F628-CFA8-479E-B805-D9515FB6F2C9}" type="slidenum">
              <a:rPr lang="en-IN" smtClean="0"/>
              <a:t>‹#›</a:t>
            </a:fld>
            <a:endParaRPr lang="en-IN"/>
          </a:p>
        </p:txBody>
      </p:sp>
    </p:spTree>
    <p:extLst>
      <p:ext uri="{BB962C8B-B14F-4D97-AF65-F5344CB8AC3E}">
        <p14:creationId xmlns:p14="http://schemas.microsoft.com/office/powerpoint/2010/main" val="3206472917"/>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mscience.net/blog/il-dna-un-hard-disk-affidabile-ed-efficiente/" TargetMode="External"/><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gif"/><Relationship Id="rId1" Type="http://schemas.openxmlformats.org/officeDocument/2006/relationships/slideLayout" Target="../slideLayouts/slideLayout6.xml"/><Relationship Id="rId4"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hyperlink" Target="https://reader.elsevier.com/reader/sd/pii/S0167739X18326645?token=D9138A274E5328FE173A02ACF4A265443ADA364436F5DE939E53713385C3722190EEC9836BB158F1A861EE3E7D6F73CA&amp;originRegion=eu-west-1&amp;originCreation=20221116175229" TargetMode="External"/><Relationship Id="rId2" Type="http://schemas.openxmlformats.org/officeDocument/2006/relationships/hyperlink" Target="https://ieeexplore.ieee.org/stamp/stamp.jsp?tp=&amp;arnumber=6577034"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www.ncbi.nlm.nih.gov/genbank/"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6A93-581A-84D0-4462-68E34D31A6D4}"/>
              </a:ext>
            </a:extLst>
          </p:cNvPr>
          <p:cNvSpPr>
            <a:spLocks noGrp="1"/>
          </p:cNvSpPr>
          <p:nvPr>
            <p:ph type="title"/>
          </p:nvPr>
        </p:nvSpPr>
        <p:spPr>
          <a:xfrm>
            <a:off x="1219200" y="228602"/>
            <a:ext cx="8915400" cy="2295524"/>
          </a:xfrm>
        </p:spPr>
        <p:txBody>
          <a:bodyPr>
            <a:normAutofit/>
          </a:bodyPr>
          <a:lstStyle/>
          <a:p>
            <a:r>
              <a:rPr lang="en-IN" sz="4400" b="1" i="1" dirty="0">
                <a:solidFill>
                  <a:schemeClr val="tx1"/>
                </a:solidFill>
              </a:rPr>
              <a:t>FOURIER SPECTRUM             BASED  CLASSIFICATION OF CANCEROUS GENES  USING ANN</a:t>
            </a:r>
          </a:p>
        </p:txBody>
      </p:sp>
    </p:spTree>
    <p:extLst>
      <p:ext uri="{BB962C8B-B14F-4D97-AF65-F5344CB8AC3E}">
        <p14:creationId xmlns:p14="http://schemas.microsoft.com/office/powerpoint/2010/main" val="3536620524"/>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FE8473-B390-356A-2496-12CA5EFA5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76" y="3382098"/>
            <a:ext cx="4877223" cy="3292125"/>
          </a:xfrm>
          <a:prstGeom prst="rect">
            <a:avLst/>
          </a:prstGeom>
        </p:spPr>
      </p:pic>
      <p:pic>
        <p:nvPicPr>
          <p:cNvPr id="10" name="Picture 9">
            <a:extLst>
              <a:ext uri="{FF2B5EF4-FFF2-40B4-BE49-F238E27FC236}">
                <a16:creationId xmlns:a16="http://schemas.microsoft.com/office/drawing/2014/main" id="{5C7C67B0-D653-6FA1-E9B3-E256AE31E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009" y="1601389"/>
            <a:ext cx="7483488" cy="1066892"/>
          </a:xfrm>
          <a:prstGeom prst="rect">
            <a:avLst/>
          </a:prstGeom>
        </p:spPr>
      </p:pic>
      <p:sp>
        <p:nvSpPr>
          <p:cNvPr id="14" name="Rectangle: Rounded Corners 13">
            <a:extLst>
              <a:ext uri="{FF2B5EF4-FFF2-40B4-BE49-F238E27FC236}">
                <a16:creationId xmlns:a16="http://schemas.microsoft.com/office/drawing/2014/main" id="{22412F21-442E-8105-5168-FB42660EE7A7}"/>
              </a:ext>
            </a:extLst>
          </p:cNvPr>
          <p:cNvSpPr/>
          <p:nvPr/>
        </p:nvSpPr>
        <p:spPr>
          <a:xfrm>
            <a:off x="1452282" y="1827644"/>
            <a:ext cx="1846519" cy="614382"/>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chemeClr val="accent1"/>
                </a:solidFill>
              </a:rPr>
              <a:t>ACCURACY</a:t>
            </a:r>
            <a:endParaRPr lang="en-IN" b="1" i="1" dirty="0">
              <a:solidFill>
                <a:schemeClr val="accent1"/>
              </a:solidFill>
            </a:endParaRPr>
          </a:p>
        </p:txBody>
      </p:sp>
      <p:cxnSp>
        <p:nvCxnSpPr>
          <p:cNvPr id="16" name="Straight Arrow Connector 15">
            <a:extLst>
              <a:ext uri="{FF2B5EF4-FFF2-40B4-BE49-F238E27FC236}">
                <a16:creationId xmlns:a16="http://schemas.microsoft.com/office/drawing/2014/main" id="{8028859A-DD14-0D0F-9F9C-55750ED41EBC}"/>
              </a:ext>
            </a:extLst>
          </p:cNvPr>
          <p:cNvCxnSpPr>
            <a:stCxn id="14" idx="3"/>
          </p:cNvCxnSpPr>
          <p:nvPr/>
        </p:nvCxnSpPr>
        <p:spPr>
          <a:xfrm>
            <a:off x="3298801" y="2134835"/>
            <a:ext cx="7711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Rectangle: Rounded Corners 16">
            <a:extLst>
              <a:ext uri="{FF2B5EF4-FFF2-40B4-BE49-F238E27FC236}">
                <a16:creationId xmlns:a16="http://schemas.microsoft.com/office/drawing/2014/main" id="{8E0AC404-DCA5-D7D7-239E-301730F311AD}"/>
              </a:ext>
            </a:extLst>
          </p:cNvPr>
          <p:cNvSpPr/>
          <p:nvPr/>
        </p:nvSpPr>
        <p:spPr>
          <a:xfrm>
            <a:off x="6723530" y="4680733"/>
            <a:ext cx="2680447" cy="555811"/>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chemeClr val="accent1"/>
                </a:solidFill>
              </a:rPr>
              <a:t>CONFUSION MATRIX</a:t>
            </a:r>
            <a:endParaRPr lang="en-IN" b="1" i="1" dirty="0">
              <a:solidFill>
                <a:schemeClr val="accent1"/>
              </a:solidFill>
            </a:endParaRPr>
          </a:p>
        </p:txBody>
      </p:sp>
      <p:cxnSp>
        <p:nvCxnSpPr>
          <p:cNvPr id="19" name="Straight Arrow Connector 18">
            <a:extLst>
              <a:ext uri="{FF2B5EF4-FFF2-40B4-BE49-F238E27FC236}">
                <a16:creationId xmlns:a16="http://schemas.microsoft.com/office/drawing/2014/main" id="{9C7DF14B-FD65-A33D-4BC1-DD480F704410}"/>
              </a:ext>
            </a:extLst>
          </p:cNvPr>
          <p:cNvCxnSpPr>
            <a:stCxn id="17" idx="1"/>
          </p:cNvCxnSpPr>
          <p:nvPr/>
        </p:nvCxnSpPr>
        <p:spPr>
          <a:xfrm flipH="1" flipV="1">
            <a:off x="5737412" y="4958638"/>
            <a:ext cx="986118"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 name="TextBox 2">
            <a:extLst>
              <a:ext uri="{FF2B5EF4-FFF2-40B4-BE49-F238E27FC236}">
                <a16:creationId xmlns:a16="http://schemas.microsoft.com/office/drawing/2014/main" id="{4E0C9BB9-2386-D810-E80A-7F241B8586FC}"/>
              </a:ext>
            </a:extLst>
          </p:cNvPr>
          <p:cNvSpPr txBox="1"/>
          <p:nvPr/>
        </p:nvSpPr>
        <p:spPr>
          <a:xfrm>
            <a:off x="322624" y="404425"/>
            <a:ext cx="2052917" cy="707886"/>
          </a:xfrm>
          <a:prstGeom prst="rect">
            <a:avLst/>
          </a:prstGeom>
          <a:noFill/>
        </p:spPr>
        <p:txBody>
          <a:bodyPr wrap="square" rtlCol="0">
            <a:spAutoFit/>
          </a:bodyPr>
          <a:lstStyle/>
          <a:p>
            <a:r>
              <a:rPr lang="en-IN" sz="4000" b="1" i="1" dirty="0">
                <a:solidFill>
                  <a:schemeClr val="bg2">
                    <a:lumMod val="60000"/>
                    <a:lumOff val="40000"/>
                  </a:schemeClr>
                </a:solidFill>
              </a:rPr>
              <a:t>RESULTS</a:t>
            </a:r>
          </a:p>
        </p:txBody>
      </p:sp>
    </p:spTree>
    <p:extLst>
      <p:ext uri="{BB962C8B-B14F-4D97-AF65-F5344CB8AC3E}">
        <p14:creationId xmlns:p14="http://schemas.microsoft.com/office/powerpoint/2010/main" val="27351707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A8860-7C83-6EDE-0EB9-580524B17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4610" y="283790"/>
            <a:ext cx="6543675" cy="2152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9D4DDF03-DB12-5C68-4909-543B201E9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70" y="2811835"/>
            <a:ext cx="5410200" cy="3762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19826967-D096-762A-5BDF-BD9C779B566B}"/>
              </a:ext>
            </a:extLst>
          </p:cNvPr>
          <p:cNvSpPr/>
          <p:nvPr/>
        </p:nvSpPr>
        <p:spPr>
          <a:xfrm>
            <a:off x="1210236" y="1052924"/>
            <a:ext cx="3003176" cy="614382"/>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chemeClr val="accent2"/>
                </a:solidFill>
              </a:rPr>
              <a:t>CLASSIFICATION REPORT</a:t>
            </a:r>
            <a:endParaRPr lang="en-IN" b="1" i="1" dirty="0">
              <a:solidFill>
                <a:schemeClr val="accent2"/>
              </a:solidFill>
            </a:endParaRPr>
          </a:p>
        </p:txBody>
      </p:sp>
      <p:sp>
        <p:nvSpPr>
          <p:cNvPr id="8" name="Rectangle: Rounded Corners 7">
            <a:extLst>
              <a:ext uri="{FF2B5EF4-FFF2-40B4-BE49-F238E27FC236}">
                <a16:creationId xmlns:a16="http://schemas.microsoft.com/office/drawing/2014/main" id="{E8801C29-E942-E140-1DF9-83A566EB28EB}"/>
              </a:ext>
            </a:extLst>
          </p:cNvPr>
          <p:cNvSpPr/>
          <p:nvPr/>
        </p:nvSpPr>
        <p:spPr>
          <a:xfrm>
            <a:off x="7449670" y="4114370"/>
            <a:ext cx="1846519" cy="614382"/>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chemeClr val="accent2"/>
                </a:solidFill>
              </a:rPr>
              <a:t>ROC Curve</a:t>
            </a:r>
            <a:endParaRPr lang="en-IN" b="1" i="1" dirty="0">
              <a:solidFill>
                <a:schemeClr val="accent2"/>
              </a:solidFill>
            </a:endParaRPr>
          </a:p>
        </p:txBody>
      </p:sp>
      <p:cxnSp>
        <p:nvCxnSpPr>
          <p:cNvPr id="10" name="Straight Arrow Connector 9">
            <a:extLst>
              <a:ext uri="{FF2B5EF4-FFF2-40B4-BE49-F238E27FC236}">
                <a16:creationId xmlns:a16="http://schemas.microsoft.com/office/drawing/2014/main" id="{A2CC9A06-57CF-B8BC-8951-F7DB4346CFED}"/>
              </a:ext>
            </a:extLst>
          </p:cNvPr>
          <p:cNvCxnSpPr>
            <a:stCxn id="7" idx="3"/>
          </p:cNvCxnSpPr>
          <p:nvPr/>
        </p:nvCxnSpPr>
        <p:spPr>
          <a:xfrm>
            <a:off x="4213412" y="1360115"/>
            <a:ext cx="83371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4BD4D403-940B-439F-CFC9-0AFBAD8D2497}"/>
              </a:ext>
            </a:extLst>
          </p:cNvPr>
          <p:cNvCxnSpPr/>
          <p:nvPr/>
        </p:nvCxnSpPr>
        <p:spPr>
          <a:xfrm flipH="1">
            <a:off x="6096000" y="4421561"/>
            <a:ext cx="13536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F8BAACD9-6E13-CDEF-C4D0-0EE0313EE150}"/>
              </a:ext>
            </a:extLst>
          </p:cNvPr>
          <p:cNvSpPr/>
          <p:nvPr/>
        </p:nvSpPr>
        <p:spPr>
          <a:xfrm>
            <a:off x="7521388" y="5114065"/>
            <a:ext cx="3890683" cy="845763"/>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DBF0E9F-BA87-FFE7-DC78-FC5A926E2A94}"/>
              </a:ext>
            </a:extLst>
          </p:cNvPr>
          <p:cNvSpPr txBox="1"/>
          <p:nvPr/>
        </p:nvSpPr>
        <p:spPr>
          <a:xfrm>
            <a:off x="7835153" y="5360894"/>
            <a:ext cx="3110753" cy="369332"/>
          </a:xfrm>
          <a:prstGeom prst="rect">
            <a:avLst/>
          </a:prstGeom>
          <a:noFill/>
        </p:spPr>
        <p:txBody>
          <a:bodyPr wrap="square" rtlCol="0">
            <a:spAutoFit/>
          </a:bodyPr>
          <a:lstStyle/>
          <a:p>
            <a:r>
              <a:rPr lang="en-US" b="1" i="1" dirty="0">
                <a:solidFill>
                  <a:schemeClr val="accent2"/>
                </a:solidFill>
              </a:rPr>
              <a:t>Area Under Curve : 1.0  </a:t>
            </a:r>
            <a:endParaRPr lang="en-IN" b="1" i="1" dirty="0">
              <a:solidFill>
                <a:schemeClr val="accent2"/>
              </a:solidFill>
            </a:endParaRPr>
          </a:p>
        </p:txBody>
      </p:sp>
    </p:spTree>
    <p:extLst>
      <p:ext uri="{BB962C8B-B14F-4D97-AF65-F5344CB8AC3E}">
        <p14:creationId xmlns:p14="http://schemas.microsoft.com/office/powerpoint/2010/main" val="3110687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69CB-B056-8670-D273-7FA70D09DD90}"/>
              </a:ext>
            </a:extLst>
          </p:cNvPr>
          <p:cNvSpPr>
            <a:spLocks noGrp="1"/>
          </p:cNvSpPr>
          <p:nvPr>
            <p:ph type="title"/>
          </p:nvPr>
        </p:nvSpPr>
        <p:spPr>
          <a:xfrm>
            <a:off x="457852" y="363071"/>
            <a:ext cx="9404723" cy="1400530"/>
          </a:xfrm>
        </p:spPr>
        <p:txBody>
          <a:bodyPr/>
          <a:lstStyle/>
          <a:p>
            <a:r>
              <a:rPr lang="en-IN" sz="4000" b="1" i="1" dirty="0">
                <a:solidFill>
                  <a:schemeClr val="bg2">
                    <a:lumMod val="60000"/>
                    <a:lumOff val="40000"/>
                  </a:schemeClr>
                </a:solidFill>
              </a:rPr>
              <a:t>CONCLUSION</a:t>
            </a:r>
          </a:p>
        </p:txBody>
      </p:sp>
      <p:sp>
        <p:nvSpPr>
          <p:cNvPr id="3" name="TextBox 2">
            <a:extLst>
              <a:ext uri="{FF2B5EF4-FFF2-40B4-BE49-F238E27FC236}">
                <a16:creationId xmlns:a16="http://schemas.microsoft.com/office/drawing/2014/main" id="{FB610ADF-EA19-D25E-C9A6-965E467B3510}"/>
              </a:ext>
            </a:extLst>
          </p:cNvPr>
          <p:cNvSpPr txBox="1"/>
          <p:nvPr/>
        </p:nvSpPr>
        <p:spPr>
          <a:xfrm>
            <a:off x="376518" y="1449836"/>
            <a:ext cx="7611036" cy="1754326"/>
          </a:xfrm>
          <a:prstGeom prst="rect">
            <a:avLst/>
          </a:prstGeom>
          <a:noFill/>
        </p:spPr>
        <p:txBody>
          <a:bodyPr wrap="square" rtlCol="0">
            <a:spAutoFit/>
          </a:bodyPr>
          <a:lstStyle/>
          <a:p>
            <a:pPr marL="285750" indent="-285750">
              <a:buFont typeface="Wingdings" panose="05000000000000000000" pitchFamily="2" charset="2"/>
              <a:buChar char="v"/>
            </a:pPr>
            <a:r>
              <a:rPr lang="en-US" b="0" i="0" dirty="0">
                <a:effectLst/>
              </a:rPr>
              <a:t>Genomic Signal processing methods detects the difference between cancerous and non cancerous gene sequences for lung, breast and ovarian cancer efficiently. Classification yielded a model with good accuracy but optimal model can be obtained only when above procedure is applied for all types of cancer.</a:t>
            </a:r>
            <a:endParaRPr lang="en-IN" dirty="0"/>
          </a:p>
        </p:txBody>
      </p:sp>
      <p:pic>
        <p:nvPicPr>
          <p:cNvPr id="4098" name="Picture 2" descr="Dna Gif GIFs | Tenor">
            <a:extLst>
              <a:ext uri="{FF2B5EF4-FFF2-40B4-BE49-F238E27FC236}">
                <a16:creationId xmlns:a16="http://schemas.microsoft.com/office/drawing/2014/main" id="{9C394E23-0961-EC97-BADB-A3C01BE10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52133" y="4290927"/>
            <a:ext cx="20955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FT, but why? - Meta | Innovative AI Analytics and Training Software">
            <a:extLst>
              <a:ext uri="{FF2B5EF4-FFF2-40B4-BE49-F238E27FC236}">
                <a16:creationId xmlns:a16="http://schemas.microsoft.com/office/drawing/2014/main" id="{146E118C-0B1B-4778-F652-15897637E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285" y="4324264"/>
            <a:ext cx="2691092" cy="152876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ntroduction to Neural Network| Convolutional Neural Network">
            <a:extLst>
              <a:ext uri="{FF2B5EF4-FFF2-40B4-BE49-F238E27FC236}">
                <a16:creationId xmlns:a16="http://schemas.microsoft.com/office/drawing/2014/main" id="{67646E1F-5F8A-5D34-DA43-1661BE097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558" y="4307595"/>
            <a:ext cx="2617836" cy="1562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316D13D-0E2F-71B0-EC70-AFAFBDB16EDC}"/>
              </a:ext>
            </a:extLst>
          </p:cNvPr>
          <p:cNvSpPr/>
          <p:nvPr/>
        </p:nvSpPr>
        <p:spPr>
          <a:xfrm>
            <a:off x="9800449" y="4232012"/>
            <a:ext cx="2283975" cy="1626813"/>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1"/>
                </a:solidFill>
              </a:rPr>
              <a:t>CANCEROUS </a:t>
            </a:r>
          </a:p>
          <a:p>
            <a:pPr algn="ctr"/>
            <a:r>
              <a:rPr lang="en-US" b="1" i="1" dirty="0">
                <a:solidFill>
                  <a:schemeClr val="accent1"/>
                </a:solidFill>
              </a:rPr>
              <a:t>OR </a:t>
            </a:r>
          </a:p>
          <a:p>
            <a:pPr algn="ctr"/>
            <a:r>
              <a:rPr lang="en-US" b="1" i="1" dirty="0">
                <a:solidFill>
                  <a:schemeClr val="accent1"/>
                </a:solidFill>
              </a:rPr>
              <a:t>NON CANCEROUS</a:t>
            </a:r>
            <a:endParaRPr lang="en-IN" b="1" i="1" dirty="0">
              <a:solidFill>
                <a:schemeClr val="accent1"/>
              </a:solidFill>
            </a:endParaRPr>
          </a:p>
        </p:txBody>
      </p:sp>
      <p:cxnSp>
        <p:nvCxnSpPr>
          <p:cNvPr id="6" name="Straight Arrow Connector 5">
            <a:extLst>
              <a:ext uri="{FF2B5EF4-FFF2-40B4-BE49-F238E27FC236}">
                <a16:creationId xmlns:a16="http://schemas.microsoft.com/office/drawing/2014/main" id="{F1DF1D4B-4F68-8948-1D2E-869934CBCC44}"/>
              </a:ext>
            </a:extLst>
          </p:cNvPr>
          <p:cNvCxnSpPr>
            <a:stCxn id="4098" idx="1"/>
            <a:endCxn id="4100" idx="1"/>
          </p:cNvCxnSpPr>
          <p:nvPr/>
        </p:nvCxnSpPr>
        <p:spPr>
          <a:xfrm>
            <a:off x="2347633" y="5071977"/>
            <a:ext cx="707652" cy="166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685C68E8-EE1D-9161-C960-C3666A07AB69}"/>
              </a:ext>
            </a:extLst>
          </p:cNvPr>
          <p:cNvCxnSpPr/>
          <p:nvPr/>
        </p:nvCxnSpPr>
        <p:spPr>
          <a:xfrm>
            <a:off x="5787906" y="5088645"/>
            <a:ext cx="707652" cy="166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CCB34E17-EF43-EB50-7E42-2A3DB83D1534}"/>
              </a:ext>
            </a:extLst>
          </p:cNvPr>
          <p:cNvCxnSpPr/>
          <p:nvPr/>
        </p:nvCxnSpPr>
        <p:spPr>
          <a:xfrm>
            <a:off x="9080618" y="5080311"/>
            <a:ext cx="707652" cy="1666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8376098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709FD-86A3-BECF-7D36-395B941471D4}"/>
              </a:ext>
            </a:extLst>
          </p:cNvPr>
          <p:cNvSpPr>
            <a:spLocks noGrp="1"/>
          </p:cNvSpPr>
          <p:nvPr>
            <p:ph type="title"/>
          </p:nvPr>
        </p:nvSpPr>
        <p:spPr>
          <a:xfrm>
            <a:off x="646112" y="452718"/>
            <a:ext cx="9403324" cy="793376"/>
          </a:xfrm>
        </p:spPr>
        <p:txBody>
          <a:bodyPr/>
          <a:lstStyle/>
          <a:p>
            <a:r>
              <a:rPr lang="en-IN" sz="4000" b="1" i="1" dirty="0">
                <a:solidFill>
                  <a:schemeClr val="bg2">
                    <a:lumMod val="60000"/>
                    <a:lumOff val="40000"/>
                  </a:schemeClr>
                </a:solidFill>
              </a:rPr>
              <a:t>REFERENCE</a:t>
            </a:r>
          </a:p>
        </p:txBody>
      </p:sp>
      <p:sp>
        <p:nvSpPr>
          <p:cNvPr id="3" name="TextBox 2">
            <a:extLst>
              <a:ext uri="{FF2B5EF4-FFF2-40B4-BE49-F238E27FC236}">
                <a16:creationId xmlns:a16="http://schemas.microsoft.com/office/drawing/2014/main" id="{EFACA25B-7731-6AD9-45A8-DABFDE399B3C}"/>
              </a:ext>
            </a:extLst>
          </p:cNvPr>
          <p:cNvSpPr txBox="1"/>
          <p:nvPr/>
        </p:nvSpPr>
        <p:spPr>
          <a:xfrm>
            <a:off x="457199" y="1712258"/>
            <a:ext cx="10919012" cy="3785652"/>
          </a:xfrm>
          <a:prstGeom prst="rect">
            <a:avLst/>
          </a:prstGeom>
          <a:noFill/>
        </p:spPr>
        <p:txBody>
          <a:bodyPr wrap="square" rtlCol="0">
            <a:spAutoFit/>
          </a:bodyPr>
          <a:lstStyle/>
          <a:p>
            <a:pPr marL="342900" indent="-342900">
              <a:buFont typeface="Wingdings" panose="05000000000000000000" pitchFamily="2" charset="2"/>
              <a:buChar char="q"/>
            </a:pPr>
            <a:r>
              <a:rPr lang="en-IN" sz="2400" b="1" i="1" dirty="0">
                <a:solidFill>
                  <a:srgbClr val="00B0F0"/>
                </a:solidFill>
                <a:hlinkClick r:id="rId2">
                  <a:extLst>
                    <a:ext uri="{A12FA001-AC4F-418D-AE19-62706E023703}">
                      <ahyp:hlinkClr xmlns:ahyp="http://schemas.microsoft.com/office/drawing/2018/hyperlinkcolor" val="tx"/>
                    </a:ext>
                  </a:extLst>
                </a:hlinkClick>
              </a:rPr>
              <a:t>https://ieeexplore.ieee.org/stamp/stamp.jsp?tp=&amp;arnumber=6577034</a:t>
            </a:r>
            <a:endParaRPr lang="en-IN" sz="2400" b="1" i="1" dirty="0">
              <a:solidFill>
                <a:srgbClr val="00B0F0"/>
              </a:solidFill>
            </a:endParaRPr>
          </a:p>
          <a:p>
            <a:pPr marL="342900" indent="-342900">
              <a:buFont typeface="Wingdings" panose="05000000000000000000" pitchFamily="2" charset="2"/>
              <a:buChar char="q"/>
            </a:pPr>
            <a:endParaRPr lang="en-IN" sz="2400" b="1" i="1" dirty="0">
              <a:solidFill>
                <a:srgbClr val="00B0F0"/>
              </a:solidFill>
            </a:endParaRPr>
          </a:p>
          <a:p>
            <a:pPr marL="342900" indent="-342900">
              <a:buFont typeface="Wingdings" panose="05000000000000000000" pitchFamily="2" charset="2"/>
              <a:buChar char="q"/>
            </a:pPr>
            <a:r>
              <a:rPr lang="en-IN" sz="2400" b="1" i="1" dirty="0">
                <a:solidFill>
                  <a:srgbClr val="00B0F0"/>
                </a:solidFill>
                <a:hlinkClick r:id="rId3">
                  <a:extLst>
                    <a:ext uri="{A12FA001-AC4F-418D-AE19-62706E023703}">
                      <ahyp:hlinkClr xmlns:ahyp="http://schemas.microsoft.com/office/drawing/2018/hyperlinkcolor" val="tx"/>
                    </a:ext>
                  </a:extLst>
                </a:hlinkClick>
              </a:rPr>
              <a:t>https://reader.elsevier.com/reader/sd/pii/S0167739X18326645?token=D9138A274E5328FE173A02ACF4A265443ADA364436F5DE939E53713385C3722190EEC9836BB158F1A861EE3E7D6F73CA&amp;originRegion=eu-west-1&amp;originCreation=20221116175229</a:t>
            </a:r>
            <a:endParaRPr lang="en-IN" sz="2400" b="1" i="1" dirty="0">
              <a:solidFill>
                <a:srgbClr val="00B0F0"/>
              </a:solidFill>
            </a:endParaRPr>
          </a:p>
          <a:p>
            <a:pPr marL="342900" indent="-342900">
              <a:buFont typeface="Wingdings" panose="05000000000000000000" pitchFamily="2" charset="2"/>
              <a:buChar char="q"/>
            </a:pPr>
            <a:endParaRPr lang="en-IN" sz="2400" b="1" i="1" dirty="0">
              <a:solidFill>
                <a:srgbClr val="00B0F0"/>
              </a:solidFill>
            </a:endParaRPr>
          </a:p>
          <a:p>
            <a:pPr marL="342900" indent="-342900">
              <a:buFont typeface="Wingdings" panose="05000000000000000000" pitchFamily="2" charset="2"/>
              <a:buChar char="q"/>
            </a:pPr>
            <a:r>
              <a:rPr lang="en-IN" sz="2400" b="1" i="1" dirty="0">
                <a:solidFill>
                  <a:srgbClr val="00B0F0"/>
                </a:solidFill>
              </a:rPr>
              <a:t>https://www.ijitee.org/wp-content/uploads/papers/v8i10/F3409048619.pdf</a:t>
            </a:r>
          </a:p>
          <a:p>
            <a:pPr marL="342900" indent="-342900">
              <a:buFont typeface="Wingdings" panose="05000000000000000000" pitchFamily="2" charset="2"/>
              <a:buChar char="q"/>
            </a:pPr>
            <a:endParaRPr lang="en-IN" sz="2400" b="1" i="1" dirty="0">
              <a:solidFill>
                <a:srgbClr val="00B0F0"/>
              </a:solidFill>
            </a:endParaRPr>
          </a:p>
        </p:txBody>
      </p:sp>
    </p:spTree>
    <p:extLst>
      <p:ext uri="{BB962C8B-B14F-4D97-AF65-F5344CB8AC3E}">
        <p14:creationId xmlns:p14="http://schemas.microsoft.com/office/powerpoint/2010/main" val="840436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6AB4A-14F0-4938-0292-EBE0EABB33AC}"/>
              </a:ext>
            </a:extLst>
          </p:cNvPr>
          <p:cNvSpPr txBox="1"/>
          <p:nvPr/>
        </p:nvSpPr>
        <p:spPr>
          <a:xfrm>
            <a:off x="573741" y="708212"/>
            <a:ext cx="6615953" cy="707886"/>
          </a:xfrm>
          <a:prstGeom prst="rect">
            <a:avLst/>
          </a:prstGeom>
          <a:noFill/>
        </p:spPr>
        <p:txBody>
          <a:bodyPr wrap="square" rtlCol="0">
            <a:spAutoFit/>
          </a:bodyPr>
          <a:lstStyle/>
          <a:p>
            <a:r>
              <a:rPr lang="en-IN" sz="4000" b="1" i="1" dirty="0">
                <a:solidFill>
                  <a:schemeClr val="bg2">
                    <a:lumMod val="60000"/>
                    <a:lumOff val="40000"/>
                  </a:schemeClr>
                </a:solidFill>
              </a:rPr>
              <a:t>GROUP MEMBERS</a:t>
            </a:r>
          </a:p>
        </p:txBody>
      </p:sp>
      <p:sp>
        <p:nvSpPr>
          <p:cNvPr id="4" name="TextBox 3">
            <a:extLst>
              <a:ext uri="{FF2B5EF4-FFF2-40B4-BE49-F238E27FC236}">
                <a16:creationId xmlns:a16="http://schemas.microsoft.com/office/drawing/2014/main" id="{8665EDF6-DFC2-89E0-69B4-0701CA6C678D}"/>
              </a:ext>
            </a:extLst>
          </p:cNvPr>
          <p:cNvSpPr txBox="1"/>
          <p:nvPr/>
        </p:nvSpPr>
        <p:spPr>
          <a:xfrm>
            <a:off x="573741" y="1792941"/>
            <a:ext cx="6759388" cy="2554545"/>
          </a:xfrm>
          <a:prstGeom prst="rect">
            <a:avLst/>
          </a:prstGeom>
          <a:noFill/>
        </p:spPr>
        <p:txBody>
          <a:bodyPr wrap="square" rtlCol="0">
            <a:spAutoFit/>
          </a:bodyPr>
          <a:lstStyle/>
          <a:p>
            <a:r>
              <a:rPr lang="en-IN" sz="3200" b="1" i="1" dirty="0">
                <a:solidFill>
                  <a:schemeClr val="accent2">
                    <a:lumMod val="40000"/>
                    <a:lumOff val="60000"/>
                  </a:schemeClr>
                </a:solidFill>
              </a:rPr>
              <a:t>KAYYALA PAVAN KUMAR</a:t>
            </a:r>
          </a:p>
          <a:p>
            <a:r>
              <a:rPr lang="en-IN" sz="3200" b="1" i="1" dirty="0">
                <a:solidFill>
                  <a:schemeClr val="accent2">
                    <a:lumMod val="40000"/>
                    <a:lumOff val="60000"/>
                  </a:schemeClr>
                </a:solidFill>
              </a:rPr>
              <a:t>KOTTADA RAHUL</a:t>
            </a:r>
          </a:p>
          <a:p>
            <a:r>
              <a:rPr lang="en-IN" sz="3200" b="1" i="1" dirty="0">
                <a:solidFill>
                  <a:schemeClr val="accent2">
                    <a:lumMod val="40000"/>
                    <a:lumOff val="60000"/>
                  </a:schemeClr>
                </a:solidFill>
              </a:rPr>
              <a:t>YALLAMARAJU SAI KIRAN</a:t>
            </a:r>
          </a:p>
          <a:p>
            <a:r>
              <a:rPr lang="en-IN" sz="3200" b="1" i="1" dirty="0">
                <a:solidFill>
                  <a:schemeClr val="accent2">
                    <a:lumMod val="40000"/>
                    <a:lumOff val="60000"/>
                  </a:schemeClr>
                </a:solidFill>
              </a:rPr>
              <a:t>GUGULOTHU NAVEEN</a:t>
            </a:r>
          </a:p>
          <a:p>
            <a:r>
              <a:rPr lang="en-IN" sz="3200" b="1" i="1" dirty="0">
                <a:solidFill>
                  <a:schemeClr val="accent2">
                    <a:lumMod val="40000"/>
                    <a:lumOff val="60000"/>
                  </a:schemeClr>
                </a:solidFill>
              </a:rPr>
              <a:t>KOKKIRALA ABHINAV</a:t>
            </a:r>
          </a:p>
        </p:txBody>
      </p:sp>
    </p:spTree>
    <p:extLst>
      <p:ext uri="{BB962C8B-B14F-4D97-AF65-F5344CB8AC3E}">
        <p14:creationId xmlns:p14="http://schemas.microsoft.com/office/powerpoint/2010/main" val="633616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F2A4-72C2-3BD0-B01D-D9DAFD216A60}"/>
              </a:ext>
            </a:extLst>
          </p:cNvPr>
          <p:cNvSpPr>
            <a:spLocks noGrp="1"/>
          </p:cNvSpPr>
          <p:nvPr>
            <p:ph type="title"/>
          </p:nvPr>
        </p:nvSpPr>
        <p:spPr>
          <a:xfrm>
            <a:off x="403861" y="246978"/>
            <a:ext cx="7444739" cy="705522"/>
          </a:xfrm>
        </p:spPr>
        <p:txBody>
          <a:bodyPr/>
          <a:lstStyle/>
          <a:p>
            <a:r>
              <a:rPr lang="en-IN" sz="4000" b="1" i="1" dirty="0">
                <a:solidFill>
                  <a:schemeClr val="bg2">
                    <a:lumMod val="60000"/>
                    <a:lumOff val="40000"/>
                  </a:schemeClr>
                </a:solidFill>
              </a:rPr>
              <a:t>INTRODUCTION</a:t>
            </a:r>
          </a:p>
        </p:txBody>
      </p:sp>
      <p:sp>
        <p:nvSpPr>
          <p:cNvPr id="3" name="Content Placeholder 2">
            <a:extLst>
              <a:ext uri="{FF2B5EF4-FFF2-40B4-BE49-F238E27FC236}">
                <a16:creationId xmlns:a16="http://schemas.microsoft.com/office/drawing/2014/main" id="{4D88094D-4870-E1D1-8F76-AD3142D132CE}"/>
              </a:ext>
            </a:extLst>
          </p:cNvPr>
          <p:cNvSpPr>
            <a:spLocks noGrp="1"/>
          </p:cNvSpPr>
          <p:nvPr>
            <p:ph idx="1"/>
          </p:nvPr>
        </p:nvSpPr>
        <p:spPr>
          <a:xfrm>
            <a:off x="3818965" y="3720352"/>
            <a:ext cx="5878463" cy="2602567"/>
          </a:xfrm>
        </p:spPr>
        <p:txBody>
          <a:bodyPr>
            <a:normAutofit/>
          </a:bodyPr>
          <a:lstStyle/>
          <a:p>
            <a:pPr marL="0" indent="0">
              <a:buClr>
                <a:schemeClr val="accent5">
                  <a:lumMod val="20000"/>
                  <a:lumOff val="80000"/>
                </a:schemeClr>
              </a:buClr>
              <a:buNone/>
            </a:pPr>
            <a:endParaRPr lang="en-US" dirty="0">
              <a:solidFill>
                <a:schemeClr val="bg1"/>
              </a:solidFill>
            </a:endParaRPr>
          </a:p>
          <a:p>
            <a:pPr>
              <a:buClr>
                <a:schemeClr val="accent5">
                  <a:lumMod val="20000"/>
                  <a:lumOff val="80000"/>
                </a:schemeClr>
              </a:buClr>
            </a:pPr>
            <a:endParaRPr lang="en-IN" dirty="0"/>
          </a:p>
        </p:txBody>
      </p:sp>
      <p:sp>
        <p:nvSpPr>
          <p:cNvPr id="7" name="TextBox 6">
            <a:extLst>
              <a:ext uri="{FF2B5EF4-FFF2-40B4-BE49-F238E27FC236}">
                <a16:creationId xmlns:a16="http://schemas.microsoft.com/office/drawing/2014/main" id="{57D6E6B9-ED06-2C50-F7EE-57AE4B532ACF}"/>
              </a:ext>
            </a:extLst>
          </p:cNvPr>
          <p:cNvSpPr txBox="1"/>
          <p:nvPr/>
        </p:nvSpPr>
        <p:spPr>
          <a:xfrm>
            <a:off x="0" y="1219200"/>
            <a:ext cx="11322424" cy="3970318"/>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US" dirty="0"/>
              <a:t>Currently cancer is a frightened disease that plays a primary role  triggering death entirely over the sphere.</a:t>
            </a:r>
          </a:p>
          <a:p>
            <a:pPr>
              <a:buClr>
                <a:schemeClr val="bg1"/>
              </a:buClr>
            </a:pPr>
            <a:endParaRPr lang="en-US" dirty="0"/>
          </a:p>
          <a:p>
            <a:pPr marL="285750" indent="-285750">
              <a:buClr>
                <a:schemeClr val="bg1"/>
              </a:buClr>
              <a:buFont typeface="Wingdings" panose="05000000000000000000" pitchFamily="2" charset="2"/>
              <a:buChar char="Ø"/>
            </a:pPr>
            <a:r>
              <a:rPr lang="en-US" dirty="0"/>
              <a:t>It is caused due to abnormal proliferation of cells in a particular organ of the body with the potential to spread into other vital organs and infect to any other part of the body.</a:t>
            </a:r>
          </a:p>
          <a:p>
            <a:pPr>
              <a:buClr>
                <a:schemeClr val="bg1"/>
              </a:buClr>
            </a:pPr>
            <a:r>
              <a:rPr lang="en-US" dirty="0"/>
              <a:t> </a:t>
            </a:r>
          </a:p>
          <a:p>
            <a:pPr marL="285750" indent="-285750">
              <a:buClr>
                <a:schemeClr val="bg1"/>
              </a:buClr>
              <a:buFont typeface="Wingdings" panose="05000000000000000000" pitchFamily="2" charset="2"/>
              <a:buChar char="Ø"/>
            </a:pPr>
            <a:r>
              <a:rPr lang="en-US" dirty="0"/>
              <a:t>These cancer-causing genes known as oncogenes are either present in a person originally or they may be formed due to mutation of normal genes. There are many factors which may convert normal genes to mutated genes.</a:t>
            </a:r>
          </a:p>
          <a:p>
            <a:pPr>
              <a:buClr>
                <a:schemeClr val="bg1"/>
              </a:buClr>
            </a:pPr>
            <a:endParaRPr lang="en-US" dirty="0"/>
          </a:p>
          <a:p>
            <a:pPr marL="285750" indent="-285750">
              <a:buClr>
                <a:schemeClr val="bg1"/>
              </a:buClr>
              <a:buFont typeface="Wingdings" panose="05000000000000000000" pitchFamily="2" charset="2"/>
              <a:buChar char="Ø"/>
            </a:pPr>
            <a:r>
              <a:rPr lang="en-US" dirty="0"/>
              <a:t>Cancer is mainly initiated due to the irregularities in the hereditary material of the converted cell. These irregularities may haphazardly occur due to mistakes in deoxyribonucleic acid (DNA) replication. Sometimes these irregularities are inborn and accordingly existing in all cells from natal.</a:t>
            </a:r>
            <a:endParaRPr lang="en-IN" dirty="0"/>
          </a:p>
        </p:txBody>
      </p:sp>
    </p:spTree>
    <p:extLst>
      <p:ext uri="{BB962C8B-B14F-4D97-AF65-F5344CB8AC3E}">
        <p14:creationId xmlns:p14="http://schemas.microsoft.com/office/powerpoint/2010/main" val="2224686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02A5A7E-A864-8006-3F2B-DF067EE92AB4}"/>
              </a:ext>
            </a:extLst>
          </p:cNvPr>
          <p:cNvSpPr/>
          <p:nvPr/>
        </p:nvSpPr>
        <p:spPr>
          <a:xfrm>
            <a:off x="356235" y="178792"/>
            <a:ext cx="2120265" cy="472952"/>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3CECAEC-28BB-1AF1-FFBA-58087AEC4DD6}"/>
              </a:ext>
            </a:extLst>
          </p:cNvPr>
          <p:cNvSpPr txBox="1"/>
          <p:nvPr/>
        </p:nvSpPr>
        <p:spPr>
          <a:xfrm>
            <a:off x="-220980" y="253333"/>
            <a:ext cx="3028950" cy="307777"/>
          </a:xfrm>
          <a:prstGeom prst="rect">
            <a:avLst/>
          </a:prstGeom>
          <a:noFill/>
        </p:spPr>
        <p:txBody>
          <a:bodyPr wrap="square" rtlCol="0">
            <a:spAutoFit/>
          </a:bodyPr>
          <a:lstStyle/>
          <a:p>
            <a:r>
              <a:rPr lang="en-IN" sz="1400" b="1" i="1" dirty="0">
                <a:solidFill>
                  <a:schemeClr val="accent4">
                    <a:lumMod val="75000"/>
                  </a:schemeClr>
                </a:solidFill>
              </a:rPr>
              <a:t>              </a:t>
            </a:r>
            <a:r>
              <a:rPr lang="en-IN" sz="1400" b="1" i="1" dirty="0">
                <a:solidFill>
                  <a:srgbClr val="FF0000"/>
                </a:solidFill>
              </a:rPr>
              <a:t>DATA COLLECTION</a:t>
            </a:r>
          </a:p>
        </p:txBody>
      </p:sp>
      <p:sp>
        <p:nvSpPr>
          <p:cNvPr id="8" name="Rectangle: Rounded Corners 7">
            <a:extLst>
              <a:ext uri="{FF2B5EF4-FFF2-40B4-BE49-F238E27FC236}">
                <a16:creationId xmlns:a16="http://schemas.microsoft.com/office/drawing/2014/main" id="{D7F880A7-FFA6-3142-C12D-C0B82768C5D9}"/>
              </a:ext>
            </a:extLst>
          </p:cNvPr>
          <p:cNvSpPr/>
          <p:nvPr/>
        </p:nvSpPr>
        <p:spPr>
          <a:xfrm>
            <a:off x="2807970" y="622638"/>
            <a:ext cx="4419600" cy="969104"/>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546C8CF-5069-CE60-DA18-4EAC6B0031B8}"/>
              </a:ext>
            </a:extLst>
          </p:cNvPr>
          <p:cNvSpPr txBox="1"/>
          <p:nvPr/>
        </p:nvSpPr>
        <p:spPr>
          <a:xfrm>
            <a:off x="3081337" y="730689"/>
            <a:ext cx="4419600" cy="738664"/>
          </a:xfrm>
          <a:prstGeom prst="rect">
            <a:avLst/>
          </a:prstGeom>
          <a:noFill/>
        </p:spPr>
        <p:txBody>
          <a:bodyPr wrap="square" rtlCol="0">
            <a:spAutoFit/>
          </a:bodyPr>
          <a:lstStyle/>
          <a:p>
            <a:r>
              <a:rPr lang="en-IN" sz="1400" b="1" i="1" dirty="0">
                <a:solidFill>
                  <a:srgbClr val="FF0000"/>
                </a:solidFill>
              </a:rPr>
              <a:t>CONVERSION OF GENE SEQUENCES INTO INDICATOR SEQUENCES(DIGITIZED REPRESENTATION OF GENE SEQUENCES</a:t>
            </a:r>
            <a:r>
              <a:rPr lang="en-IN" sz="1400" b="1" i="1" dirty="0">
                <a:solidFill>
                  <a:schemeClr val="accent4">
                    <a:lumMod val="75000"/>
                  </a:schemeClr>
                </a:solidFill>
              </a:rPr>
              <a:t>)</a:t>
            </a:r>
          </a:p>
        </p:txBody>
      </p:sp>
      <p:sp>
        <p:nvSpPr>
          <p:cNvPr id="10" name="Rectangle: Rounded Corners 9">
            <a:extLst>
              <a:ext uri="{FF2B5EF4-FFF2-40B4-BE49-F238E27FC236}">
                <a16:creationId xmlns:a16="http://schemas.microsoft.com/office/drawing/2014/main" id="{F4CD3B85-AA0F-A456-D591-F7541A500AA9}"/>
              </a:ext>
            </a:extLst>
          </p:cNvPr>
          <p:cNvSpPr/>
          <p:nvPr/>
        </p:nvSpPr>
        <p:spPr>
          <a:xfrm>
            <a:off x="177165" y="2051682"/>
            <a:ext cx="4419600" cy="848451"/>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EDBA3ECC-85CA-4CE7-E57C-F91267647399}"/>
              </a:ext>
            </a:extLst>
          </p:cNvPr>
          <p:cNvSpPr txBox="1"/>
          <p:nvPr/>
        </p:nvSpPr>
        <p:spPr>
          <a:xfrm>
            <a:off x="266700" y="2189256"/>
            <a:ext cx="4240530" cy="523220"/>
          </a:xfrm>
          <a:prstGeom prst="rect">
            <a:avLst/>
          </a:prstGeom>
          <a:noFill/>
        </p:spPr>
        <p:txBody>
          <a:bodyPr wrap="square" rtlCol="0">
            <a:spAutoFit/>
          </a:bodyPr>
          <a:lstStyle/>
          <a:p>
            <a:r>
              <a:rPr lang="en-IN" sz="1400" b="1" i="1" dirty="0">
                <a:solidFill>
                  <a:srgbClr val="FF0000"/>
                </a:solidFill>
              </a:rPr>
              <a:t>PROCESSING OF INDICATOR SEQUENCES USING GENOMIC SIGNAL PROCESSING TECHNIQUES</a:t>
            </a:r>
          </a:p>
        </p:txBody>
      </p:sp>
      <p:sp>
        <p:nvSpPr>
          <p:cNvPr id="13" name="Rectangle: Rounded Corners 12">
            <a:extLst>
              <a:ext uri="{FF2B5EF4-FFF2-40B4-BE49-F238E27FC236}">
                <a16:creationId xmlns:a16="http://schemas.microsoft.com/office/drawing/2014/main" id="{A98D1CAF-C1BD-3DE2-01AF-0DE82EEF7C1C}"/>
              </a:ext>
            </a:extLst>
          </p:cNvPr>
          <p:cNvSpPr/>
          <p:nvPr/>
        </p:nvSpPr>
        <p:spPr>
          <a:xfrm>
            <a:off x="3182302" y="3411989"/>
            <a:ext cx="3821430" cy="851987"/>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CE67E93B-F78B-93E8-51A0-D25297CB3C5A}"/>
              </a:ext>
            </a:extLst>
          </p:cNvPr>
          <p:cNvSpPr txBox="1"/>
          <p:nvPr/>
        </p:nvSpPr>
        <p:spPr>
          <a:xfrm>
            <a:off x="3260407" y="3556340"/>
            <a:ext cx="4240530" cy="523220"/>
          </a:xfrm>
          <a:prstGeom prst="rect">
            <a:avLst/>
          </a:prstGeom>
          <a:noFill/>
        </p:spPr>
        <p:txBody>
          <a:bodyPr wrap="square" rtlCol="0">
            <a:spAutoFit/>
          </a:bodyPr>
          <a:lstStyle/>
          <a:p>
            <a:r>
              <a:rPr lang="en-IN" sz="1400" b="1" i="1" dirty="0">
                <a:solidFill>
                  <a:srgbClr val="FF0000"/>
                </a:solidFill>
              </a:rPr>
              <a:t>EXTRACTION OF STATISTICAL PARAMETERS FROM PROCESSED SIGNALS</a:t>
            </a:r>
          </a:p>
        </p:txBody>
      </p:sp>
      <p:sp>
        <p:nvSpPr>
          <p:cNvPr id="16" name="Rectangle: Rounded Corners 15">
            <a:extLst>
              <a:ext uri="{FF2B5EF4-FFF2-40B4-BE49-F238E27FC236}">
                <a16:creationId xmlns:a16="http://schemas.microsoft.com/office/drawing/2014/main" id="{B60C74E5-9A92-10BD-8D6B-4504E2B1DCFC}"/>
              </a:ext>
            </a:extLst>
          </p:cNvPr>
          <p:cNvSpPr/>
          <p:nvPr/>
        </p:nvSpPr>
        <p:spPr>
          <a:xfrm>
            <a:off x="149542" y="4827366"/>
            <a:ext cx="4943475" cy="888894"/>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87DBD134-8BCB-43B7-EC6E-36E5B7E013A7}"/>
              </a:ext>
            </a:extLst>
          </p:cNvPr>
          <p:cNvSpPr txBox="1"/>
          <p:nvPr/>
        </p:nvSpPr>
        <p:spPr>
          <a:xfrm>
            <a:off x="283844" y="4918000"/>
            <a:ext cx="4733926" cy="738664"/>
          </a:xfrm>
          <a:prstGeom prst="rect">
            <a:avLst/>
          </a:prstGeom>
          <a:noFill/>
        </p:spPr>
        <p:txBody>
          <a:bodyPr wrap="square" rtlCol="0">
            <a:spAutoFit/>
          </a:bodyPr>
          <a:lstStyle/>
          <a:p>
            <a:r>
              <a:rPr lang="en-IN" sz="1400" b="1" i="1" dirty="0">
                <a:solidFill>
                  <a:srgbClr val="FF0000"/>
                </a:solidFill>
              </a:rPr>
              <a:t>CLASSIFICATION OF GENE SEQUENCES AS CANCEROUS AND NON CANCEROUS GENE SEQUENCES BASED ON THE STATISTICAL PARAMETERS</a:t>
            </a:r>
          </a:p>
        </p:txBody>
      </p:sp>
      <p:cxnSp>
        <p:nvCxnSpPr>
          <p:cNvPr id="26" name="Straight Arrow Connector 25">
            <a:extLst>
              <a:ext uri="{FF2B5EF4-FFF2-40B4-BE49-F238E27FC236}">
                <a16:creationId xmlns:a16="http://schemas.microsoft.com/office/drawing/2014/main" id="{5C2AB377-DCA8-C49F-1452-9ED11ACF1327}"/>
              </a:ext>
            </a:extLst>
          </p:cNvPr>
          <p:cNvCxnSpPr>
            <a:cxnSpLocks/>
            <a:stCxn id="5" idx="2"/>
            <a:endCxn id="8" idx="1"/>
          </p:cNvCxnSpPr>
          <p:nvPr/>
        </p:nvCxnSpPr>
        <p:spPr>
          <a:xfrm>
            <a:off x="1416368" y="651744"/>
            <a:ext cx="1391602" cy="4554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a:extLst>
              <a:ext uri="{FF2B5EF4-FFF2-40B4-BE49-F238E27FC236}">
                <a16:creationId xmlns:a16="http://schemas.microsoft.com/office/drawing/2014/main" id="{43B6ABB2-FEF8-DA58-D8C8-A88715134533}"/>
              </a:ext>
            </a:extLst>
          </p:cNvPr>
          <p:cNvCxnSpPr>
            <a:cxnSpLocks/>
            <a:stCxn id="8" idx="1"/>
            <a:endCxn id="10" idx="0"/>
          </p:cNvCxnSpPr>
          <p:nvPr/>
        </p:nvCxnSpPr>
        <p:spPr>
          <a:xfrm flipH="1">
            <a:off x="2386965" y="1107190"/>
            <a:ext cx="421005" cy="94449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Straight Arrow Connector 43">
            <a:extLst>
              <a:ext uri="{FF2B5EF4-FFF2-40B4-BE49-F238E27FC236}">
                <a16:creationId xmlns:a16="http://schemas.microsoft.com/office/drawing/2014/main" id="{D37D6613-260A-5F60-022E-A304653FB8D0}"/>
              </a:ext>
            </a:extLst>
          </p:cNvPr>
          <p:cNvCxnSpPr>
            <a:cxnSpLocks/>
            <a:stCxn id="10" idx="2"/>
            <a:endCxn id="13" idx="1"/>
          </p:cNvCxnSpPr>
          <p:nvPr/>
        </p:nvCxnSpPr>
        <p:spPr>
          <a:xfrm>
            <a:off x="2386965" y="2900133"/>
            <a:ext cx="795337" cy="9378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7" name="Straight Arrow Connector 46">
            <a:extLst>
              <a:ext uri="{FF2B5EF4-FFF2-40B4-BE49-F238E27FC236}">
                <a16:creationId xmlns:a16="http://schemas.microsoft.com/office/drawing/2014/main" id="{F24F17D7-0D6E-676C-0903-C1A3E46A3F46}"/>
              </a:ext>
            </a:extLst>
          </p:cNvPr>
          <p:cNvCxnSpPr>
            <a:cxnSpLocks/>
            <a:stCxn id="13" idx="1"/>
            <a:endCxn id="16" idx="0"/>
          </p:cNvCxnSpPr>
          <p:nvPr/>
        </p:nvCxnSpPr>
        <p:spPr>
          <a:xfrm flipH="1">
            <a:off x="2621280" y="3837983"/>
            <a:ext cx="561022" cy="9893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026" name="Picture 2" descr="Biology Textbooks Wrong? New Research Reveals the Secret Behind a Key  Cellular Process">
            <a:extLst>
              <a:ext uri="{FF2B5EF4-FFF2-40B4-BE49-F238E27FC236}">
                <a16:creationId xmlns:a16="http://schemas.microsoft.com/office/drawing/2014/main" id="{E51B4FEC-98B9-5225-88F0-8F3390C1E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340321" y="1745342"/>
            <a:ext cx="6508879" cy="3375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77673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BB64-0BE9-8E20-501B-01D36FDF8A54}"/>
              </a:ext>
            </a:extLst>
          </p:cNvPr>
          <p:cNvSpPr>
            <a:spLocks noGrp="1"/>
          </p:cNvSpPr>
          <p:nvPr>
            <p:ph type="title"/>
          </p:nvPr>
        </p:nvSpPr>
        <p:spPr>
          <a:xfrm>
            <a:off x="646112" y="452718"/>
            <a:ext cx="7783514" cy="633132"/>
          </a:xfrm>
        </p:spPr>
        <p:txBody>
          <a:bodyPr>
            <a:noAutofit/>
          </a:bodyPr>
          <a:lstStyle/>
          <a:p>
            <a:r>
              <a:rPr lang="en-IN" sz="4000" b="1" i="1" dirty="0">
                <a:solidFill>
                  <a:schemeClr val="bg2">
                    <a:lumMod val="60000"/>
                    <a:lumOff val="40000"/>
                  </a:schemeClr>
                </a:solidFill>
              </a:rPr>
              <a:t>DATABASE</a:t>
            </a:r>
          </a:p>
        </p:txBody>
      </p:sp>
      <p:sp>
        <p:nvSpPr>
          <p:cNvPr id="3" name="TextBox 2">
            <a:extLst>
              <a:ext uri="{FF2B5EF4-FFF2-40B4-BE49-F238E27FC236}">
                <a16:creationId xmlns:a16="http://schemas.microsoft.com/office/drawing/2014/main" id="{92FA91C2-0EBD-14E2-1427-88180D96A30B}"/>
              </a:ext>
            </a:extLst>
          </p:cNvPr>
          <p:cNvSpPr txBox="1"/>
          <p:nvPr/>
        </p:nvSpPr>
        <p:spPr>
          <a:xfrm>
            <a:off x="205740" y="1085851"/>
            <a:ext cx="9989820" cy="4247317"/>
          </a:xfrm>
          <a:prstGeom prst="rect">
            <a:avLst/>
          </a:prstGeom>
          <a:noFill/>
        </p:spPr>
        <p:txBody>
          <a:bodyPr wrap="square" rtlCol="0">
            <a:spAutoFit/>
          </a:bodyPr>
          <a:lstStyle/>
          <a:p>
            <a:endParaRPr lang="en-IN" sz="2400" dirty="0">
              <a:solidFill>
                <a:schemeClr val="bg1"/>
              </a:solidFill>
            </a:endParaRPr>
          </a:p>
          <a:p>
            <a:pPr marL="342900" indent="-342900">
              <a:buFont typeface="Wingdings" panose="05000000000000000000" pitchFamily="2" charset="2"/>
              <a:buChar char="v"/>
            </a:pPr>
            <a:r>
              <a:rPr lang="en-IN" sz="2400" dirty="0"/>
              <a:t>We collected cancerous and non cancerous genes sequence from the given below link.</a:t>
            </a:r>
          </a:p>
          <a:p>
            <a:r>
              <a:rPr lang="en-IN" sz="2000" dirty="0"/>
              <a:t>                      </a:t>
            </a:r>
          </a:p>
          <a:p>
            <a:pPr marL="457200" indent="-457200">
              <a:buClr>
                <a:schemeClr val="accent2">
                  <a:lumMod val="40000"/>
                  <a:lumOff val="60000"/>
                </a:schemeClr>
              </a:buClr>
              <a:buFont typeface="Wingdings" panose="05000000000000000000" pitchFamily="2" charset="2"/>
              <a:buChar char="q"/>
            </a:pPr>
            <a:r>
              <a:rPr lang="en-IN" sz="3200" b="1" i="1"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https://www.ncbi.nlm.nih.gov/genbank/</a:t>
            </a:r>
            <a:endParaRPr lang="en-IN" sz="3200" b="1" i="1" dirty="0">
              <a:solidFill>
                <a:schemeClr val="accent2">
                  <a:lumMod val="40000"/>
                  <a:lumOff val="60000"/>
                </a:schemeClr>
              </a:solidFill>
            </a:endParaRPr>
          </a:p>
          <a:p>
            <a:pPr marL="457200" indent="-457200">
              <a:buClr>
                <a:schemeClr val="accent2">
                  <a:lumMod val="40000"/>
                  <a:lumOff val="60000"/>
                </a:schemeClr>
              </a:buClr>
              <a:buFont typeface="Wingdings" panose="05000000000000000000" pitchFamily="2" charset="2"/>
              <a:buChar char="q"/>
            </a:pPr>
            <a:r>
              <a:rPr lang="en-IN" sz="3200" b="1" i="1" dirty="0">
                <a:solidFill>
                  <a:schemeClr val="accent2">
                    <a:lumMod val="40000"/>
                    <a:lumOff val="60000"/>
                  </a:schemeClr>
                </a:solidFill>
              </a:rPr>
              <a:t>https://www.cancer.gov/about-nci/organization/ccg/research/structural-genomics/tcga</a:t>
            </a:r>
          </a:p>
          <a:p>
            <a:endParaRPr lang="en-IN" sz="3200" b="1" i="1" dirty="0">
              <a:solidFill>
                <a:schemeClr val="bg2"/>
              </a:solidFill>
            </a:endParaRPr>
          </a:p>
          <a:p>
            <a:endParaRPr lang="en-IN" dirty="0"/>
          </a:p>
        </p:txBody>
      </p:sp>
    </p:spTree>
    <p:extLst>
      <p:ext uri="{BB962C8B-B14F-4D97-AF65-F5344CB8AC3E}">
        <p14:creationId xmlns:p14="http://schemas.microsoft.com/office/powerpoint/2010/main" val="20425162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1436-471E-1B89-E55E-4B52CB53E340}"/>
              </a:ext>
            </a:extLst>
          </p:cNvPr>
          <p:cNvSpPr>
            <a:spLocks noGrp="1"/>
          </p:cNvSpPr>
          <p:nvPr>
            <p:ph type="title"/>
          </p:nvPr>
        </p:nvSpPr>
        <p:spPr>
          <a:xfrm>
            <a:off x="646111" y="218992"/>
            <a:ext cx="9404723" cy="820270"/>
          </a:xfrm>
        </p:spPr>
        <p:txBody>
          <a:bodyPr/>
          <a:lstStyle/>
          <a:p>
            <a:r>
              <a:rPr lang="en-US" sz="4000" b="1" i="1" dirty="0">
                <a:solidFill>
                  <a:schemeClr val="bg2">
                    <a:lumMod val="60000"/>
                    <a:lumOff val="40000"/>
                  </a:schemeClr>
                </a:solidFill>
              </a:rPr>
              <a:t>GSP ALGORITHM</a:t>
            </a:r>
            <a:endParaRPr lang="en-IN" sz="4000" b="1" i="1" dirty="0">
              <a:solidFill>
                <a:schemeClr val="bg2">
                  <a:lumMod val="60000"/>
                  <a:lumOff val="40000"/>
                </a:schemeClr>
              </a:solidFill>
            </a:endParaRPr>
          </a:p>
        </p:txBody>
      </p:sp>
      <p:sp>
        <p:nvSpPr>
          <p:cNvPr id="3" name="TextBox 2">
            <a:extLst>
              <a:ext uri="{FF2B5EF4-FFF2-40B4-BE49-F238E27FC236}">
                <a16:creationId xmlns:a16="http://schemas.microsoft.com/office/drawing/2014/main" id="{26804CF9-3918-32FD-63D6-47864363AF93}"/>
              </a:ext>
            </a:extLst>
          </p:cNvPr>
          <p:cNvSpPr txBox="1"/>
          <p:nvPr/>
        </p:nvSpPr>
        <p:spPr>
          <a:xfrm>
            <a:off x="556464" y="1039262"/>
            <a:ext cx="10900430" cy="4693593"/>
          </a:xfrm>
          <a:prstGeom prst="rect">
            <a:avLst/>
          </a:prstGeom>
          <a:noFill/>
        </p:spPr>
        <p:txBody>
          <a:bodyPr wrap="square" rtlCol="0">
            <a:spAutoFit/>
          </a:bodyPr>
          <a:lstStyle/>
          <a:p>
            <a:pPr marL="285750" indent="-285750">
              <a:buFont typeface="Wingdings" panose="05000000000000000000" pitchFamily="2" charset="2"/>
              <a:buChar char="Ø"/>
            </a:pPr>
            <a:r>
              <a:rPr lang="en-US" dirty="0"/>
              <a:t>Step 1: numerical mapping of the DNA sequence into indicator sequences based on Voss mapping technique . Which is two dimensional mapping.</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Step 2: </a:t>
            </a:r>
            <a:r>
              <a:rPr kumimoji="0" lang="en-US" altLang="en-US" sz="1800" b="0" i="0" u="none" strike="noStrike" cap="none" normalizeH="0" baseline="0" dirty="0">
                <a:ln>
                  <a:noFill/>
                </a:ln>
                <a:effectLst/>
                <a:latin typeface="Georgia" panose="02040502050405020303" pitchFamily="18" charset="0"/>
              </a:rPr>
              <a:t>The DFT </a:t>
            </a:r>
            <a:r>
              <a:rPr kumimoji="0" lang="en-US" altLang="en-US" sz="1800" b="0" i="0" u="none" strike="noStrike" cap="none" normalizeH="0" baseline="0" dirty="0" err="1">
                <a:ln>
                  <a:noFill/>
                </a:ln>
                <a:effectLst/>
                <a:latin typeface="MathJax_Math-italic"/>
              </a:rPr>
              <a:t>x</a:t>
            </a:r>
            <a:r>
              <a:rPr kumimoji="0" lang="en-US" altLang="en-US" sz="1100" b="0" i="0" u="none" strike="noStrike" cap="none" normalizeH="0" baseline="0" dirty="0" err="1">
                <a:ln>
                  <a:noFill/>
                </a:ln>
                <a:effectLst/>
                <a:latin typeface="MathJax_Math-italic"/>
              </a:rPr>
              <a:t>ATCG</a:t>
            </a:r>
            <a:r>
              <a:rPr kumimoji="0" lang="en-US" altLang="en-US" sz="1800" b="0" i="0" u="none" strike="noStrike" cap="none" normalizeH="0" baseline="0" dirty="0">
                <a:ln>
                  <a:noFill/>
                </a:ln>
                <a:effectLst/>
                <a:latin typeface="MathJax_Size1"/>
              </a:rPr>
              <a:t>[</a:t>
            </a:r>
            <a:r>
              <a:rPr kumimoji="0" lang="en-US" altLang="en-US" sz="1800" b="0" i="0" u="none" strike="noStrike" cap="none" normalizeH="0" baseline="0" dirty="0">
                <a:ln>
                  <a:noFill/>
                </a:ln>
                <a:effectLst/>
                <a:latin typeface="MathJax_Math-italic"/>
              </a:rPr>
              <a:t>n</a:t>
            </a:r>
            <a:r>
              <a:rPr kumimoji="0" lang="en-US" altLang="en-US" sz="1800" b="0" i="0" u="none" strike="noStrike" cap="none" normalizeH="0" baseline="0" dirty="0">
                <a:ln>
                  <a:noFill/>
                </a:ln>
                <a:effectLst/>
                <a:latin typeface="MathJax_Size1"/>
              </a:rPr>
              <a:t>]</a:t>
            </a:r>
            <a:r>
              <a:rPr kumimoji="0" lang="en-US" altLang="en-US" sz="1800" b="0" i="0" u="none" strike="noStrike" cap="none" normalizeH="0" baseline="0" dirty="0">
                <a:ln>
                  <a:noFill/>
                </a:ln>
                <a:effectLst/>
                <a:latin typeface="Georgia" panose="02040502050405020303" pitchFamily="18" charset="0"/>
              </a:rPr>
              <a:t> of the corresponding  Voss sequence is mappe</a:t>
            </a:r>
            <a:r>
              <a:rPr lang="en-US" altLang="en-US" dirty="0">
                <a:latin typeface="Georgia" panose="02040502050405020303" pitchFamily="18" charset="0"/>
              </a:rPr>
              <a:t>d using below formula</a:t>
            </a:r>
            <a:endParaRPr 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athJax_Math-italic"/>
              </a:rPr>
              <a:t>      </a:t>
            </a:r>
            <a:r>
              <a:rPr kumimoji="0" lang="en-US" altLang="en-US" b="0" i="0" u="none" strike="noStrike" cap="none" normalizeH="0" baseline="0" dirty="0">
                <a:ln>
                  <a:noFill/>
                </a:ln>
                <a:solidFill>
                  <a:schemeClr val="tx1"/>
                </a:solidFill>
                <a:effectLst/>
                <a:latin typeface="MathJax_Math-italic"/>
              </a:rPr>
              <a:t>X</a:t>
            </a:r>
            <a:r>
              <a:rPr lang="en-US" altLang="en-US" sz="1100" dirty="0">
                <a:latin typeface="MathJax_Math-italic"/>
              </a:rPr>
              <a:t>ATCG</a:t>
            </a:r>
            <a:r>
              <a:rPr kumimoji="0" lang="en-US" altLang="en-US" b="0" i="0" u="none" strike="noStrike" cap="none" normalizeH="0" baseline="0" dirty="0">
                <a:ln>
                  <a:noFill/>
                </a:ln>
                <a:solidFill>
                  <a:schemeClr val="tx1"/>
                </a:solidFill>
                <a:effectLst/>
                <a:latin typeface="MathJax_Main"/>
              </a:rPr>
              <a:t>[</a:t>
            </a:r>
            <a:r>
              <a:rPr kumimoji="0" lang="en-US" altLang="en-US" b="0" i="0" u="none" strike="noStrike" cap="none" normalizeH="0" baseline="0" dirty="0">
                <a:ln>
                  <a:noFill/>
                </a:ln>
                <a:solidFill>
                  <a:schemeClr val="tx1"/>
                </a:solidFill>
                <a:effectLst/>
                <a:latin typeface="MathJax_Math-italic"/>
              </a:rPr>
              <a:t>k</a:t>
            </a:r>
            <a:r>
              <a:rPr kumimoji="0" lang="en-US" altLang="en-US" b="0" i="0" u="none" strike="noStrike" cap="none" normalizeH="0" baseline="0" dirty="0">
                <a:ln>
                  <a:noFill/>
                </a:ln>
                <a:solidFill>
                  <a:schemeClr val="tx1"/>
                </a:solidFill>
                <a:effectLst/>
                <a:latin typeface="MathJax_Main"/>
              </a:rPr>
              <a:t>]=</a:t>
            </a:r>
            <a:r>
              <a:rPr kumimoji="0" lang="en-US" altLang="en-US" b="0" i="0" u="none" strike="noStrike" cap="none" normalizeH="0" baseline="0" dirty="0">
                <a:ln>
                  <a:noFill/>
                </a:ln>
                <a:solidFill>
                  <a:schemeClr val="tx1"/>
                </a:solidFill>
                <a:effectLst/>
                <a:latin typeface="MathJax_Size2"/>
              </a:rPr>
              <a:t>∑</a:t>
            </a:r>
            <a:r>
              <a:rPr kumimoji="0" lang="en-US" altLang="en-US" b="0" i="0" u="none" strike="noStrike" cap="none" normalizeH="0" baseline="0" dirty="0" err="1">
                <a:ln>
                  <a:noFill/>
                </a:ln>
                <a:solidFill>
                  <a:schemeClr val="tx1"/>
                </a:solidFill>
                <a:effectLst/>
                <a:latin typeface="MathJax_Math-italic"/>
              </a:rPr>
              <a:t>x</a:t>
            </a:r>
            <a:r>
              <a:rPr lang="en-US" altLang="en-US" sz="1100" dirty="0" err="1">
                <a:latin typeface="MathJax_Math-italic"/>
              </a:rPr>
              <a:t>ATCG</a:t>
            </a:r>
            <a:r>
              <a:rPr kumimoji="0" lang="en-US" altLang="en-US" b="0" i="0" u="none" strike="noStrike" cap="none" normalizeH="0" baseline="0" dirty="0">
                <a:ln>
                  <a:noFill/>
                </a:ln>
                <a:solidFill>
                  <a:schemeClr val="tx1"/>
                </a:solidFill>
                <a:effectLst/>
                <a:latin typeface="MathJax_Main"/>
              </a:rPr>
              <a:t>[</a:t>
            </a:r>
            <a:r>
              <a:rPr kumimoji="0" lang="en-US" altLang="en-US" b="0" i="0" u="none" strike="noStrike" cap="none" normalizeH="0" baseline="0" dirty="0">
                <a:ln>
                  <a:noFill/>
                </a:ln>
                <a:solidFill>
                  <a:schemeClr val="tx1"/>
                </a:solidFill>
                <a:effectLst/>
                <a:latin typeface="MathJax_Math-italic"/>
              </a:rPr>
              <a:t>n</a:t>
            </a:r>
            <a:r>
              <a:rPr kumimoji="0" lang="en-US" altLang="en-US" b="0" i="0" u="none" strike="noStrike" cap="none" normalizeH="0" baseline="0" dirty="0">
                <a:ln>
                  <a:noFill/>
                </a:ln>
                <a:solidFill>
                  <a:schemeClr val="tx1"/>
                </a:solidFill>
                <a:effectLst/>
                <a:latin typeface="MathJax_Main"/>
              </a:rPr>
              <a:t>]</a:t>
            </a:r>
            <a:r>
              <a:rPr kumimoji="0" lang="en-US" altLang="en-US" b="0" i="0" u="none" strike="noStrike" cap="none" normalizeH="0" baseline="0" dirty="0">
                <a:ln>
                  <a:noFill/>
                </a:ln>
                <a:solidFill>
                  <a:schemeClr val="tx1"/>
                </a:solidFill>
                <a:effectLst/>
                <a:latin typeface="MathJax_Math-italic"/>
              </a:rPr>
              <a:t>e^(</a:t>
            </a:r>
            <a:r>
              <a:rPr kumimoji="0" lang="en-US" altLang="en-US" sz="1100" b="0" i="0" u="none" strike="noStrike" cap="none" normalizeH="0" baseline="0" dirty="0">
                <a:ln>
                  <a:noFill/>
                </a:ln>
                <a:solidFill>
                  <a:schemeClr val="tx1"/>
                </a:solidFill>
                <a:effectLst/>
                <a:latin typeface="MathJax_Main"/>
              </a:rPr>
              <a:t>−</a:t>
            </a:r>
            <a:r>
              <a:rPr kumimoji="0" lang="en-US" altLang="en-US" sz="1100" b="0" i="0" u="none" strike="noStrike" cap="none" normalizeH="0" baseline="0" dirty="0">
                <a:ln>
                  <a:noFill/>
                </a:ln>
                <a:solidFill>
                  <a:schemeClr val="tx1"/>
                </a:solidFill>
                <a:effectLst/>
                <a:latin typeface="MathJax_Math-italic"/>
              </a:rPr>
              <a:t>j</a:t>
            </a:r>
            <a:r>
              <a:rPr kumimoji="0" lang="en-US" altLang="en-US" sz="1100" b="0" i="0" u="none" strike="noStrike" cap="none" normalizeH="0" baseline="0" dirty="0">
                <a:ln>
                  <a:noFill/>
                </a:ln>
                <a:solidFill>
                  <a:schemeClr val="tx1"/>
                </a:solidFill>
                <a:effectLst/>
                <a:latin typeface="MathJax_Main"/>
              </a:rPr>
              <a:t>2</a:t>
            </a:r>
            <a:r>
              <a:rPr kumimoji="0" lang="en-US" altLang="en-US" sz="1100" b="0" i="0" u="none" strike="noStrike" cap="none" normalizeH="0" baseline="0" dirty="0">
                <a:ln>
                  <a:noFill/>
                </a:ln>
                <a:solidFill>
                  <a:schemeClr val="tx1"/>
                </a:solidFill>
                <a:effectLst/>
                <a:latin typeface="MathJax_Math-italic"/>
              </a:rPr>
              <a:t>π</a:t>
            </a:r>
            <a:r>
              <a:rPr kumimoji="0" lang="en-US" altLang="en-US" sz="1100" b="0" i="0" u="none" strike="noStrike" cap="none" normalizeH="0" baseline="0" dirty="0" err="1">
                <a:ln>
                  <a:noFill/>
                </a:ln>
                <a:solidFill>
                  <a:schemeClr val="tx1"/>
                </a:solidFill>
                <a:effectLst/>
                <a:latin typeface="MathJax_Math-italic"/>
              </a:rPr>
              <a:t>kn</a:t>
            </a:r>
            <a:r>
              <a:rPr kumimoji="0" lang="en-US" altLang="en-US" sz="1100" b="0" i="0" u="none" strike="noStrike" cap="none" normalizeH="0" baseline="0" dirty="0">
                <a:ln>
                  <a:noFill/>
                </a:ln>
                <a:solidFill>
                  <a:schemeClr val="tx1"/>
                </a:solidFill>
                <a:effectLst/>
                <a:latin typeface="MathJax_Main"/>
              </a:rPr>
              <a:t>/</a:t>
            </a:r>
            <a:r>
              <a:rPr kumimoji="0" lang="en-US" altLang="en-US" sz="1100" b="0" i="0" u="none" strike="noStrike" cap="none" normalizeH="0" baseline="0" dirty="0">
                <a:ln>
                  <a:noFill/>
                </a:ln>
                <a:solidFill>
                  <a:schemeClr val="tx1"/>
                </a:solidFill>
                <a:effectLst/>
                <a:latin typeface="MathJax_Math-italic"/>
              </a:rPr>
              <a:t>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latin typeface="MathJax_Math-italic"/>
              </a:rPr>
              <a:t>      </a:t>
            </a:r>
          </a:p>
          <a:p>
            <a:pPr marL="285750" indent="-285750">
              <a:buFont typeface="Wingdings" panose="05000000000000000000" pitchFamily="2" charset="2"/>
              <a:buChar char="Ø"/>
            </a:pPr>
            <a:r>
              <a:rPr lang="en-US" dirty="0"/>
              <a:t>Step 3:Finding the PSD for the corresponding arrays of X</a:t>
            </a:r>
            <a:r>
              <a:rPr kumimoji="0" lang="en-US" altLang="en-US" sz="1800" b="0" i="0" u="none" strike="noStrike" cap="none" normalizeH="0" baseline="0" dirty="0">
                <a:ln>
                  <a:noFill/>
                </a:ln>
                <a:effectLst/>
                <a:latin typeface="MathJax_Math-italic"/>
              </a:rPr>
              <a:t>ATCG[n] and </a:t>
            </a:r>
            <a:r>
              <a:rPr kumimoji="0" lang="en-US" altLang="en-US" sz="1800" b="0" i="0" u="none" strike="noStrike" cap="none" normalizeH="0" baseline="0" dirty="0" err="1">
                <a:ln>
                  <a:noFill/>
                </a:ln>
                <a:effectLst/>
                <a:latin typeface="MathJax_Math-italic"/>
              </a:rPr>
              <a:t>sujm</a:t>
            </a:r>
            <a:r>
              <a:rPr kumimoji="0" lang="en-US" altLang="en-US" sz="1800" b="0" i="0" u="none" strike="noStrike" cap="none" normalizeH="0" baseline="0" dirty="0">
                <a:ln>
                  <a:noFill/>
                </a:ln>
                <a:effectLst/>
                <a:latin typeface="MathJax_Math-italic"/>
              </a:rPr>
              <a:t> </a:t>
            </a:r>
            <a:r>
              <a:rPr lang="en-US" altLang="en-US" dirty="0">
                <a:latin typeface="MathJax_Math-italic"/>
              </a:rPr>
              <a:t>up</a:t>
            </a:r>
            <a:r>
              <a:rPr kumimoji="0" lang="en-US" altLang="en-US" sz="1800" b="0" i="0" u="none" strike="noStrike" cap="none" normalizeH="0" baseline="0" dirty="0">
                <a:ln>
                  <a:noFill/>
                </a:ln>
                <a:effectLst/>
                <a:latin typeface="MathJax_Math-italic"/>
              </a:rPr>
              <a:t> the all arrays.</a:t>
            </a:r>
          </a:p>
          <a:p>
            <a:pPr marL="285750" indent="-285750">
              <a:buFont typeface="Wingdings" panose="05000000000000000000" pitchFamily="2" charset="2"/>
              <a:buChar char="Ø"/>
            </a:pPr>
            <a:endParaRPr kumimoji="0" lang="en-US" altLang="en-US" sz="1800" b="0" i="0" u="none" strike="noStrike" cap="none" normalizeH="0" baseline="0" dirty="0">
              <a:ln>
                <a:noFill/>
              </a:ln>
              <a:effectLst/>
              <a:latin typeface="MathJax_Math-italic"/>
            </a:endParaRPr>
          </a:p>
          <a:p>
            <a:pPr marL="285750" indent="-285750">
              <a:buFont typeface="Wingdings" panose="05000000000000000000" pitchFamily="2" charset="2"/>
              <a:buChar char="Ø"/>
            </a:pPr>
            <a:r>
              <a:rPr lang="en-US" dirty="0"/>
              <a:t>Step 4:Designing the IIR low pass filter with </a:t>
            </a:r>
            <a:r>
              <a:rPr lang="en-US" dirty="0" err="1"/>
              <a:t>butterworth</a:t>
            </a:r>
            <a:r>
              <a:rPr lang="en-US" dirty="0"/>
              <a:t> approximation.</a:t>
            </a:r>
          </a:p>
          <a:p>
            <a:pPr marL="285750" indent="-285750">
              <a:buFont typeface="Wingdings" panose="05000000000000000000" pitchFamily="2" charset="2"/>
              <a:buChar char="Ø"/>
            </a:pPr>
            <a:endParaRPr kumimoji="0" lang="en-US" altLang="en-US" sz="1800" b="0" i="0" u="none" strike="noStrike" cap="none" normalizeH="0" baseline="0" dirty="0">
              <a:ln>
                <a:noFill/>
              </a:ln>
              <a:effectLst/>
              <a:latin typeface="MathJax_Math-italic"/>
            </a:endParaRPr>
          </a:p>
          <a:p>
            <a:pPr marL="285750" indent="-285750">
              <a:buFont typeface="Wingdings" panose="05000000000000000000" pitchFamily="2" charset="2"/>
              <a:buChar char="Ø"/>
            </a:pPr>
            <a:r>
              <a:rPr lang="en-US" dirty="0"/>
              <a:t>Step 5:Filter the existed PSD of the sequence using above designed filter.</a:t>
            </a:r>
          </a:p>
          <a:p>
            <a:pPr marL="285750" indent="-285750">
              <a:buFont typeface="Wingdings" panose="05000000000000000000" pitchFamily="2" charset="2"/>
              <a:buChar char="Ø"/>
            </a:pPr>
            <a:endParaRPr kumimoji="0" lang="en-US" altLang="en-US" sz="1800" b="0" i="0" u="none" strike="noStrike" cap="none" normalizeH="0" baseline="0" dirty="0">
              <a:ln>
                <a:noFill/>
              </a:ln>
              <a:effectLst/>
              <a:latin typeface="MathJax_Math-italic"/>
            </a:endParaRPr>
          </a:p>
          <a:p>
            <a:pPr marL="285750" indent="-285750">
              <a:buFont typeface="Wingdings" panose="05000000000000000000" pitchFamily="2" charset="2"/>
              <a:buChar char="Ø"/>
            </a:pPr>
            <a:r>
              <a:rPr lang="en-US" dirty="0"/>
              <a:t>Step 6:Extract the features from filter PSD sequence like </a:t>
            </a:r>
          </a:p>
          <a:p>
            <a:r>
              <a:rPr lang="en-US" altLang="en-US" dirty="0">
                <a:latin typeface="MathJax_Math-italic"/>
              </a:rPr>
              <a:t>     </a:t>
            </a:r>
            <a:endParaRPr kumimoji="0" lang="en-US" altLang="en-US" sz="1800" b="0" i="0" u="none" strike="noStrike" cap="none" normalizeH="0" baseline="0" dirty="0">
              <a:ln>
                <a:noFill/>
              </a:ln>
              <a:effectLst/>
              <a:latin typeface="MathJax_Math-italic"/>
            </a:endParaRPr>
          </a:p>
          <a:p>
            <a:pPr marL="285750" indent="-285750">
              <a:buFont typeface="Wingdings" panose="05000000000000000000" pitchFamily="2" charset="2"/>
              <a:buChar char="Ø"/>
            </a:pPr>
            <a:endParaRPr kumimoji="0" lang="en-US" altLang="en-US" sz="1800" b="0" i="1" u="none" strike="noStrike" cap="none" normalizeH="0" baseline="0" dirty="0">
              <a:ln>
                <a:noFill/>
              </a:ln>
              <a:effectLst/>
              <a:latin typeface="MathJax_Math-italic"/>
            </a:endParaRPr>
          </a:p>
          <a:p>
            <a:pPr marL="742950" lvl="1" indent="-285750">
              <a:buFont typeface="Wingdings" panose="05000000000000000000" pitchFamily="2" charset="2"/>
              <a:buChar char="Ø"/>
            </a:pPr>
            <a:endParaRPr kumimoji="0" lang="en-US" altLang="en-US" b="0" i="0" u="none" strike="noStrike" cap="none" normalizeH="0" baseline="0" dirty="0">
              <a:ln>
                <a:noFill/>
              </a:ln>
              <a:effectLst/>
              <a:latin typeface="MathJax_Math-italic"/>
            </a:endParaRPr>
          </a:p>
          <a:p>
            <a:pPr marL="285750" indent="-285750">
              <a:buFont typeface="Wingdings" panose="05000000000000000000" pitchFamily="2" charset="2"/>
              <a:buChar char="Ø"/>
            </a:pPr>
            <a:endParaRPr lang="en-US" dirty="0"/>
          </a:p>
        </p:txBody>
      </p:sp>
      <p:sp>
        <p:nvSpPr>
          <p:cNvPr id="4" name="Rectangle 1">
            <a:extLst>
              <a:ext uri="{FF2B5EF4-FFF2-40B4-BE49-F238E27FC236}">
                <a16:creationId xmlns:a16="http://schemas.microsoft.com/office/drawing/2014/main" id="{203705E4-3436-6BBD-176E-7EFF8E2AEF0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333"/>
                </a:solidFill>
                <a:effectLst/>
                <a:latin typeface="Georgia" panose="02040502050405020303" pitchFamily="18" charset="0"/>
              </a:rPr>
              <a:t>The DFT </a:t>
            </a:r>
            <a:r>
              <a:rPr kumimoji="0" lang="en-US" altLang="en-US" sz="1400" b="0" i="0" u="none" strike="noStrike" cap="none" normalizeH="0" baseline="0" dirty="0" err="1">
                <a:ln>
                  <a:noFill/>
                </a:ln>
                <a:solidFill>
                  <a:schemeClr val="tx1"/>
                </a:solidFill>
                <a:effectLst/>
                <a:latin typeface="MathJax_Math-italic"/>
              </a:rPr>
              <a:t>x</a:t>
            </a:r>
            <a:r>
              <a:rPr kumimoji="0" lang="en-US" altLang="en-US" sz="1000" b="0" i="0" u="none" strike="noStrike" cap="none" normalizeH="0" baseline="0" dirty="0" err="1">
                <a:ln>
                  <a:noFill/>
                </a:ln>
                <a:solidFill>
                  <a:schemeClr val="tx1"/>
                </a:solidFill>
                <a:effectLst/>
                <a:latin typeface="MathJax_Math-italic"/>
              </a:rPr>
              <a:t>s</a:t>
            </a:r>
            <a:r>
              <a:rPr kumimoji="0" lang="en-US" altLang="en-US" sz="1400" b="0" i="0" u="none" strike="noStrike" cap="none" normalizeH="0" baseline="0" dirty="0">
                <a:ln>
                  <a:noFill/>
                </a:ln>
                <a:solidFill>
                  <a:schemeClr val="tx1"/>
                </a:solidFill>
                <a:effectLst/>
                <a:latin typeface="MathJax_Size1"/>
              </a:rPr>
              <a:t>[</a:t>
            </a:r>
            <a:r>
              <a:rPr kumimoji="0" lang="en-US" altLang="en-US" sz="1400" b="0" i="0" u="none" strike="noStrike" cap="none" normalizeH="0" baseline="0" dirty="0">
                <a:ln>
                  <a:noFill/>
                </a:ln>
                <a:solidFill>
                  <a:schemeClr val="tx1"/>
                </a:solidFill>
                <a:effectLst/>
                <a:latin typeface="MathJax_Math-italic"/>
              </a:rPr>
              <a:t>n</a:t>
            </a:r>
            <a:r>
              <a:rPr kumimoji="0" lang="en-US" altLang="en-US" sz="1400" b="0" i="0" u="none" strike="noStrike" cap="none" normalizeH="0" baseline="0" dirty="0">
                <a:ln>
                  <a:noFill/>
                </a:ln>
                <a:solidFill>
                  <a:schemeClr val="tx1"/>
                </a:solidFill>
                <a:effectLst/>
                <a:latin typeface="MathJax_Size1"/>
              </a:rPr>
              <a:t>]</a:t>
            </a:r>
            <a:r>
              <a:rPr kumimoji="0" lang="en-US" altLang="en-US" sz="1300" b="0" i="0" u="none" strike="noStrike" cap="none" normalizeH="0" baseline="0" dirty="0">
                <a:ln>
                  <a:noFill/>
                </a:ln>
                <a:solidFill>
                  <a:srgbClr val="333333"/>
                </a:solidFill>
                <a:effectLst/>
                <a:latin typeface="Georgia" panose="02040502050405020303" pitchFamily="18" charset="0"/>
              </a:rPr>
              <a:t> of the corresponding binary sequence is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MathJax_Math-italic"/>
              </a:rPr>
              <a:t>X</a:t>
            </a:r>
            <a:r>
              <a:rPr kumimoji="0" lang="en-US" altLang="en-US" sz="1000" b="0" i="0" u="none" strike="noStrike" cap="none" normalizeH="0" baseline="0" dirty="0" err="1">
                <a:ln>
                  <a:noFill/>
                </a:ln>
                <a:solidFill>
                  <a:schemeClr val="tx1"/>
                </a:solidFill>
                <a:effectLst/>
                <a:latin typeface="MathJax_Math-italic"/>
              </a:rPr>
              <a:t>s</a:t>
            </a:r>
            <a:r>
              <a:rPr kumimoji="0" lang="en-US" altLang="en-US" sz="1400" b="0" i="0" u="none" strike="noStrike" cap="none" normalizeH="0" baseline="0" dirty="0">
                <a:ln>
                  <a:noFill/>
                </a:ln>
                <a:solidFill>
                  <a:schemeClr val="tx1"/>
                </a:solidFill>
                <a:effectLst/>
                <a:latin typeface="MathJax_Main"/>
              </a:rPr>
              <a:t>[</a:t>
            </a:r>
            <a:r>
              <a:rPr kumimoji="0" lang="en-US" altLang="en-US" sz="1400" b="0" i="0" u="none" strike="noStrike" cap="none" normalizeH="0" baseline="0" dirty="0">
                <a:ln>
                  <a:noFill/>
                </a:ln>
                <a:solidFill>
                  <a:schemeClr val="tx1"/>
                </a:solidFill>
                <a:effectLst/>
                <a:latin typeface="MathJax_Math-italic"/>
              </a:rPr>
              <a:t>k</a:t>
            </a:r>
            <a:r>
              <a:rPr kumimoji="0" lang="en-US" altLang="en-US" sz="1400" b="0" i="0" u="none" strike="noStrike" cap="none" normalizeH="0" baseline="0" dirty="0">
                <a:ln>
                  <a:noFill/>
                </a:ln>
                <a:solidFill>
                  <a:schemeClr val="tx1"/>
                </a:solidFill>
                <a:effectLst/>
                <a:latin typeface="MathJax_Main"/>
              </a:rPr>
              <a:t>]=</a:t>
            </a:r>
            <a:r>
              <a:rPr kumimoji="0" lang="en-US" altLang="en-US" sz="1400" b="0" i="0" u="none" strike="noStrike" cap="none" normalizeH="0" baseline="0" dirty="0">
                <a:ln>
                  <a:noFill/>
                </a:ln>
                <a:solidFill>
                  <a:schemeClr val="tx1"/>
                </a:solidFill>
                <a:effectLst/>
                <a:latin typeface="MathJax_Size2"/>
              </a:rPr>
              <a:t>∑</a:t>
            </a:r>
            <a:r>
              <a:rPr kumimoji="0" lang="en-US" altLang="en-US" sz="1400" b="0" i="0" u="none" strike="noStrike" cap="none" normalizeH="0" baseline="0" dirty="0" err="1">
                <a:ln>
                  <a:noFill/>
                </a:ln>
                <a:solidFill>
                  <a:schemeClr val="tx1"/>
                </a:solidFill>
                <a:effectLst/>
                <a:latin typeface="MathJax_Math-italic"/>
              </a:rPr>
              <a:t>x</a:t>
            </a:r>
            <a:r>
              <a:rPr kumimoji="0" lang="en-US" altLang="en-US" sz="1000" b="0" i="0" u="none" strike="noStrike" cap="none" normalizeH="0" baseline="0" dirty="0" err="1">
                <a:ln>
                  <a:noFill/>
                </a:ln>
                <a:solidFill>
                  <a:schemeClr val="tx1"/>
                </a:solidFill>
                <a:effectLst/>
                <a:latin typeface="MathJax_Math-italic"/>
              </a:rPr>
              <a:t>s</a:t>
            </a:r>
            <a:r>
              <a:rPr kumimoji="0" lang="en-US" altLang="en-US" sz="1400" b="0" i="0" u="none" strike="noStrike" cap="none" normalizeH="0" baseline="0" dirty="0">
                <a:ln>
                  <a:noFill/>
                </a:ln>
                <a:solidFill>
                  <a:schemeClr val="tx1"/>
                </a:solidFill>
                <a:effectLst/>
                <a:latin typeface="MathJax_Main"/>
              </a:rPr>
              <a:t>[</a:t>
            </a:r>
            <a:r>
              <a:rPr kumimoji="0" lang="en-US" altLang="en-US" sz="1400" b="0" i="0" u="none" strike="noStrike" cap="none" normalizeH="0" baseline="0" dirty="0">
                <a:ln>
                  <a:noFill/>
                </a:ln>
                <a:solidFill>
                  <a:schemeClr val="tx1"/>
                </a:solidFill>
                <a:effectLst/>
                <a:latin typeface="MathJax_Math-italic"/>
              </a:rPr>
              <a:t>n</a:t>
            </a:r>
            <a:r>
              <a:rPr kumimoji="0" lang="en-US" altLang="en-US" sz="1400" b="0" i="0" u="none" strike="noStrike" cap="none" normalizeH="0" baseline="0" dirty="0">
                <a:ln>
                  <a:noFill/>
                </a:ln>
                <a:solidFill>
                  <a:schemeClr val="tx1"/>
                </a:solidFill>
                <a:effectLst/>
                <a:latin typeface="MathJax_Main"/>
              </a:rPr>
              <a:t>]</a:t>
            </a:r>
            <a:r>
              <a:rPr kumimoji="0" lang="en-US" altLang="en-US" sz="1400" b="0" i="0" u="none" strike="noStrike" cap="none" normalizeH="0" baseline="0" dirty="0">
                <a:ln>
                  <a:noFill/>
                </a:ln>
                <a:solidFill>
                  <a:schemeClr val="tx1"/>
                </a:solidFill>
                <a:effectLst/>
                <a:latin typeface="MathJax_Math-italic"/>
              </a:rPr>
              <a:t>e</a:t>
            </a:r>
            <a:r>
              <a:rPr kumimoji="0" lang="en-US" altLang="en-US" sz="1000" b="0" i="0" u="none" strike="noStrike" cap="none" normalizeH="0" baseline="0" dirty="0">
                <a:ln>
                  <a:noFill/>
                </a:ln>
                <a:solidFill>
                  <a:schemeClr val="tx1"/>
                </a:solidFill>
                <a:effectLst/>
                <a:latin typeface="MathJax_Main"/>
              </a:rPr>
              <a:t>−</a:t>
            </a:r>
            <a:r>
              <a:rPr kumimoji="0" lang="en-US" altLang="en-US" sz="1000" b="0" i="0" u="none" strike="noStrike" cap="none" normalizeH="0" baseline="0" dirty="0">
                <a:ln>
                  <a:noFill/>
                </a:ln>
                <a:solidFill>
                  <a:schemeClr val="tx1"/>
                </a:solidFill>
                <a:effectLst/>
                <a:latin typeface="MathJax_Math-italic"/>
              </a:rPr>
              <a:t>j</a:t>
            </a:r>
            <a:r>
              <a:rPr kumimoji="0" lang="en-US" altLang="en-US" sz="1000" b="0" i="0" u="none" strike="noStrike" cap="none" normalizeH="0" baseline="0" dirty="0">
                <a:ln>
                  <a:noFill/>
                </a:ln>
                <a:solidFill>
                  <a:schemeClr val="tx1"/>
                </a:solidFill>
                <a:effectLst/>
                <a:latin typeface="MathJax_Main"/>
              </a:rPr>
              <a:t>2</a:t>
            </a:r>
            <a:r>
              <a:rPr kumimoji="0" lang="en-US" altLang="en-US" sz="1000" b="0" i="0" u="none" strike="noStrike" cap="none" normalizeH="0" baseline="0" dirty="0">
                <a:ln>
                  <a:noFill/>
                </a:ln>
                <a:solidFill>
                  <a:schemeClr val="tx1"/>
                </a:solidFill>
                <a:effectLst/>
                <a:latin typeface="MathJax_Math-italic"/>
              </a:rPr>
              <a:t>π</a:t>
            </a:r>
            <a:r>
              <a:rPr kumimoji="0" lang="en-US" altLang="en-US" sz="1000" b="0" i="0" u="none" strike="noStrike" cap="none" normalizeH="0" baseline="0" dirty="0" err="1">
                <a:ln>
                  <a:noFill/>
                </a:ln>
                <a:solidFill>
                  <a:schemeClr val="tx1"/>
                </a:solidFill>
                <a:effectLst/>
                <a:latin typeface="MathJax_Math-italic"/>
              </a:rPr>
              <a:t>kn</a:t>
            </a:r>
            <a:r>
              <a:rPr kumimoji="0" lang="en-US" altLang="en-US" sz="1000" b="0" i="0" u="none" strike="noStrike" cap="none" normalizeH="0" baseline="0" dirty="0">
                <a:ln>
                  <a:noFill/>
                </a:ln>
                <a:solidFill>
                  <a:schemeClr val="tx1"/>
                </a:solidFill>
                <a:effectLst/>
                <a:latin typeface="MathJax_Main"/>
              </a:rPr>
              <a:t>/</a:t>
            </a:r>
            <a:r>
              <a:rPr kumimoji="0" lang="en-US" altLang="en-US" sz="1000" b="0" i="0" u="none" strike="noStrike" cap="none" normalizeH="0" baseline="0" dirty="0">
                <a:ln>
                  <a:noFill/>
                </a:ln>
                <a:solidFill>
                  <a:schemeClr val="tx1"/>
                </a:solidFill>
                <a:effectLst/>
                <a:latin typeface="MathJax_Math-italic"/>
              </a:rPr>
              <a:t>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82B1DDE-D780-7689-BDFC-AE3C081BB718}"/>
              </a:ext>
            </a:extLst>
          </p:cNvPr>
          <p:cNvSpPr txBox="1"/>
          <p:nvPr/>
        </p:nvSpPr>
        <p:spPr>
          <a:xfrm>
            <a:off x="1308845" y="4616824"/>
            <a:ext cx="2877671"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Mean </a:t>
            </a:r>
          </a:p>
          <a:p>
            <a:pPr marL="285750" indent="-285750">
              <a:buFont typeface="Wingdings" panose="05000000000000000000" pitchFamily="2" charset="2"/>
              <a:buChar char="§"/>
            </a:pPr>
            <a:r>
              <a:rPr lang="en-US" dirty="0"/>
              <a:t>Median</a:t>
            </a:r>
          </a:p>
          <a:p>
            <a:pPr marL="285750" indent="-285750">
              <a:buFont typeface="Wingdings" panose="05000000000000000000" pitchFamily="2" charset="2"/>
              <a:buChar char="§"/>
            </a:pPr>
            <a:r>
              <a:rPr lang="en-IN" dirty="0"/>
              <a:t>Standard deviation</a:t>
            </a:r>
          </a:p>
          <a:p>
            <a:pPr marL="285750" indent="-285750">
              <a:buFont typeface="Wingdings" panose="05000000000000000000" pitchFamily="2" charset="2"/>
              <a:buChar char="§"/>
            </a:pPr>
            <a:r>
              <a:rPr lang="en-IN" dirty="0"/>
              <a:t>Variance</a:t>
            </a:r>
          </a:p>
          <a:p>
            <a:pPr marL="285750" indent="-285750">
              <a:buFont typeface="Wingdings" panose="05000000000000000000" pitchFamily="2" charset="2"/>
              <a:buChar char="§"/>
            </a:pPr>
            <a:r>
              <a:rPr lang="en-IN" dirty="0"/>
              <a:t>Kurtosis</a:t>
            </a:r>
          </a:p>
          <a:p>
            <a:pPr marL="285750" indent="-285750">
              <a:buFont typeface="Wingdings" panose="05000000000000000000" pitchFamily="2" charset="2"/>
              <a:buChar char="§"/>
            </a:pPr>
            <a:r>
              <a:rPr lang="en-IN" dirty="0"/>
              <a:t>Skewness</a:t>
            </a:r>
          </a:p>
        </p:txBody>
      </p:sp>
    </p:spTree>
    <p:extLst>
      <p:ext uri="{BB962C8B-B14F-4D97-AF65-F5344CB8AC3E}">
        <p14:creationId xmlns:p14="http://schemas.microsoft.com/office/powerpoint/2010/main" val="27873143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204937D-88ED-641B-35E1-6A01F82AF9A0}"/>
              </a:ext>
            </a:extLst>
          </p:cNvPr>
          <p:cNvSpPr/>
          <p:nvPr/>
        </p:nvSpPr>
        <p:spPr>
          <a:xfrm>
            <a:off x="4715434" y="781635"/>
            <a:ext cx="1846519" cy="614382"/>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chemeClr val="accent1"/>
                </a:solidFill>
              </a:rPr>
              <a:t>CANCEROUS</a:t>
            </a:r>
            <a:endParaRPr lang="en-IN" b="1" i="1" dirty="0">
              <a:solidFill>
                <a:schemeClr val="accent1"/>
              </a:solidFill>
            </a:endParaRPr>
          </a:p>
        </p:txBody>
      </p:sp>
      <p:pic>
        <p:nvPicPr>
          <p:cNvPr id="5" name="Picture 4">
            <a:extLst>
              <a:ext uri="{FF2B5EF4-FFF2-40B4-BE49-F238E27FC236}">
                <a16:creationId xmlns:a16="http://schemas.microsoft.com/office/drawing/2014/main" id="{5D082117-7A11-C514-1D91-CC0C2B3C4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66" y="2113622"/>
            <a:ext cx="5402910" cy="3962743"/>
          </a:xfrm>
          <a:prstGeom prst="rect">
            <a:avLst/>
          </a:prstGeom>
        </p:spPr>
      </p:pic>
      <p:pic>
        <p:nvPicPr>
          <p:cNvPr id="7" name="Picture 6">
            <a:extLst>
              <a:ext uri="{FF2B5EF4-FFF2-40B4-BE49-F238E27FC236}">
                <a16:creationId xmlns:a16="http://schemas.microsoft.com/office/drawing/2014/main" id="{45664DE1-1904-9DD6-D1B9-4046752CC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564" y="2113621"/>
            <a:ext cx="6129051" cy="3962744"/>
          </a:xfrm>
          <a:prstGeom prst="rect">
            <a:avLst/>
          </a:prstGeom>
        </p:spPr>
      </p:pic>
    </p:spTree>
    <p:extLst>
      <p:ext uri="{BB962C8B-B14F-4D97-AF65-F5344CB8AC3E}">
        <p14:creationId xmlns:p14="http://schemas.microsoft.com/office/powerpoint/2010/main" val="23880508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4AFAF3-1DE5-75FD-D80B-30FFD224F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76" y="2058570"/>
            <a:ext cx="5281118" cy="3977985"/>
          </a:xfrm>
          <a:prstGeom prst="rect">
            <a:avLst/>
          </a:prstGeom>
        </p:spPr>
      </p:pic>
      <p:sp>
        <p:nvSpPr>
          <p:cNvPr id="5" name="Rectangle: Rounded Corners 4">
            <a:extLst>
              <a:ext uri="{FF2B5EF4-FFF2-40B4-BE49-F238E27FC236}">
                <a16:creationId xmlns:a16="http://schemas.microsoft.com/office/drawing/2014/main" id="{12E63832-5969-B499-AC28-E8E41B5FBE43}"/>
              </a:ext>
            </a:extLst>
          </p:cNvPr>
          <p:cNvSpPr/>
          <p:nvPr/>
        </p:nvSpPr>
        <p:spPr>
          <a:xfrm>
            <a:off x="4464423" y="718066"/>
            <a:ext cx="2420472" cy="614382"/>
          </a:xfrm>
          <a:prstGeom prst="roundRect">
            <a:avLst/>
          </a:prstGeom>
          <a:solidFill>
            <a:schemeClr val="tx1">
              <a:lumMod val="75000"/>
            </a:schemeClr>
          </a:solidFill>
          <a:ln>
            <a:solidFill>
              <a:schemeClr val="tx1">
                <a:lumMod val="50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chemeClr val="accent1"/>
                </a:solidFill>
              </a:rPr>
              <a:t> NON CANCEROUS</a:t>
            </a:r>
            <a:endParaRPr lang="en-IN" b="1" i="1" dirty="0">
              <a:solidFill>
                <a:schemeClr val="accent1"/>
              </a:solidFill>
            </a:endParaRPr>
          </a:p>
        </p:txBody>
      </p:sp>
      <p:pic>
        <p:nvPicPr>
          <p:cNvPr id="7" name="Picture 6">
            <a:extLst>
              <a:ext uri="{FF2B5EF4-FFF2-40B4-BE49-F238E27FC236}">
                <a16:creationId xmlns:a16="http://schemas.microsoft.com/office/drawing/2014/main" id="{30F8E875-09C0-75AE-6197-BFE6C6B39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459" y="2058569"/>
            <a:ext cx="5824480" cy="3977985"/>
          </a:xfrm>
          <a:prstGeom prst="rect">
            <a:avLst/>
          </a:prstGeom>
        </p:spPr>
      </p:pic>
    </p:spTree>
    <p:extLst>
      <p:ext uri="{BB962C8B-B14F-4D97-AF65-F5344CB8AC3E}">
        <p14:creationId xmlns:p14="http://schemas.microsoft.com/office/powerpoint/2010/main" val="18711802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512A-6382-EDDE-479D-C10D0037A5AE}"/>
              </a:ext>
            </a:extLst>
          </p:cNvPr>
          <p:cNvSpPr>
            <a:spLocks noGrp="1"/>
          </p:cNvSpPr>
          <p:nvPr>
            <p:ph type="title"/>
          </p:nvPr>
        </p:nvSpPr>
        <p:spPr>
          <a:xfrm>
            <a:off x="646111" y="452718"/>
            <a:ext cx="9404723" cy="667870"/>
          </a:xfrm>
        </p:spPr>
        <p:txBody>
          <a:bodyPr/>
          <a:lstStyle/>
          <a:p>
            <a:r>
              <a:rPr lang="en-US" sz="4000" b="1" i="1" dirty="0">
                <a:solidFill>
                  <a:schemeClr val="bg2">
                    <a:lumMod val="60000"/>
                    <a:lumOff val="40000"/>
                  </a:schemeClr>
                </a:solidFill>
              </a:rPr>
              <a:t>Classifier:</a:t>
            </a:r>
            <a:endParaRPr lang="en-IN" sz="4000" b="1" i="1" dirty="0">
              <a:solidFill>
                <a:schemeClr val="bg2">
                  <a:lumMod val="60000"/>
                  <a:lumOff val="40000"/>
                </a:schemeClr>
              </a:solidFill>
            </a:endParaRPr>
          </a:p>
        </p:txBody>
      </p:sp>
      <p:sp>
        <p:nvSpPr>
          <p:cNvPr id="3" name="TextBox 2">
            <a:extLst>
              <a:ext uri="{FF2B5EF4-FFF2-40B4-BE49-F238E27FC236}">
                <a16:creationId xmlns:a16="http://schemas.microsoft.com/office/drawing/2014/main" id="{84E171C8-593B-E090-29C0-07C37F881FD3}"/>
              </a:ext>
            </a:extLst>
          </p:cNvPr>
          <p:cNvSpPr txBox="1"/>
          <p:nvPr/>
        </p:nvSpPr>
        <p:spPr>
          <a:xfrm>
            <a:off x="797859" y="1524000"/>
            <a:ext cx="10524565"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Features which are extracted from the above GSP method are passed through ANN classifier.</a:t>
            </a:r>
          </a:p>
          <a:p>
            <a:pPr marL="285750" indent="-285750">
              <a:buFont typeface="Wingdings" panose="05000000000000000000" pitchFamily="2" charset="2"/>
              <a:buChar char="Ø"/>
            </a:pPr>
            <a:endParaRPr lang="en-US" dirty="0"/>
          </a:p>
          <a:p>
            <a:endParaRPr lang="en-IN" dirty="0"/>
          </a:p>
        </p:txBody>
      </p:sp>
      <p:pic>
        <p:nvPicPr>
          <p:cNvPr id="3074" name="Picture 2" descr="How to build your own Neural Network from scratch in Python | by James Loy  | Towards Data Science">
            <a:extLst>
              <a:ext uri="{FF2B5EF4-FFF2-40B4-BE49-F238E27FC236}">
                <a16:creationId xmlns:a16="http://schemas.microsoft.com/office/drawing/2014/main" id="{54A944C4-C20D-ABB8-7735-2698D9CBC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575" y="2717248"/>
            <a:ext cx="5012765" cy="2832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44DE118B-96FC-3A74-AEA5-BF8EEA60DD6F}"/>
              </a:ext>
            </a:extLst>
          </p:cNvPr>
          <p:cNvSpPr txBox="1"/>
          <p:nvPr/>
        </p:nvSpPr>
        <p:spPr>
          <a:xfrm>
            <a:off x="869576" y="2644588"/>
            <a:ext cx="5558118"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Split the dataset into training and testing datasets.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Train the ANN model with training datasets.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Test the ANN model with testing datasets.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Evaluate the performance of ANN model. </a:t>
            </a:r>
          </a:p>
          <a:p>
            <a:endParaRPr lang="en-IN" dirty="0"/>
          </a:p>
        </p:txBody>
      </p:sp>
    </p:spTree>
    <p:extLst>
      <p:ext uri="{BB962C8B-B14F-4D97-AF65-F5344CB8AC3E}">
        <p14:creationId xmlns:p14="http://schemas.microsoft.com/office/powerpoint/2010/main" val="40854990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526</TotalTime>
  <Words>605</Words>
  <Application>Microsoft Office PowerPoint</Application>
  <PresentationFormat>Widescreen</PresentationFormat>
  <Paragraphs>78</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Calibri</vt:lpstr>
      <vt:lpstr>Century Gothic</vt:lpstr>
      <vt:lpstr>Georgia</vt:lpstr>
      <vt:lpstr>MathJax_Main</vt:lpstr>
      <vt:lpstr>MathJax_Math-italic</vt:lpstr>
      <vt:lpstr>MathJax_Size1</vt:lpstr>
      <vt:lpstr>MathJax_Size2</vt:lpstr>
      <vt:lpstr>Wingdings</vt:lpstr>
      <vt:lpstr>Wingdings 3</vt:lpstr>
      <vt:lpstr>Ion</vt:lpstr>
      <vt:lpstr>FOURIER SPECTRUM             BASED  CLASSIFICATION OF CANCEROUS GENES  USING ANN</vt:lpstr>
      <vt:lpstr>PowerPoint Presentation</vt:lpstr>
      <vt:lpstr>INTRODUCTION</vt:lpstr>
      <vt:lpstr>PowerPoint Presentation</vt:lpstr>
      <vt:lpstr>DATABASE</vt:lpstr>
      <vt:lpstr>GSP ALGORITHM</vt:lpstr>
      <vt:lpstr>PowerPoint Presentation</vt:lpstr>
      <vt:lpstr>PowerPoint Presentation</vt:lpstr>
      <vt:lpstr>Classifier:</vt:lpstr>
      <vt:lpstr>PowerPoint Presentation</vt:lpstr>
      <vt:lpstr>PowerPoint Presentation</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kiran</dc:creator>
  <cp:lastModifiedBy>sai kiran</cp:lastModifiedBy>
  <cp:revision>24</cp:revision>
  <dcterms:created xsi:type="dcterms:W3CDTF">2022-11-15T17:24:05Z</dcterms:created>
  <dcterms:modified xsi:type="dcterms:W3CDTF">2022-11-17T12:28:58Z</dcterms:modified>
</cp:coreProperties>
</file>